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6858000" type="screen4x3"/>
  <p:notesSz cx="6858000" cy="9144000"/>
  <p:defaultTex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58" autoAdjust="0"/>
    <p:restoredTop sz="94660"/>
  </p:normalViewPr>
  <p:slideViewPr>
    <p:cSldViewPr>
      <p:cViewPr varScale="1">
        <p:scale>
          <a:sx n="69" d="100"/>
          <a:sy n="69" d="100"/>
        </p:scale>
        <p:origin x="780" y="72"/>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171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7:40.5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46.659"/>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49.20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49.65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49.984"/>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50.31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50.64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1,'4'0,"3"0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50.985"/>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1,'10'0,"2"0</inkml:trace>
  <inkml:trace contextRef="#ctx0" brushRef="#br0" timeOffset="1">56 1,'5'0,"6"0,2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51.31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1,'0'0</inkml:trace>
  <inkml:trace contextRef="#ctx0" brushRef="#br0" timeOffset="1">1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51.64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7:41.9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694 858,'-3'0,"-1"0,1 1,-1 0,0-1,1 1,-1 1,1-1,-1 0,1 1,0 0,0 0,0 0,0 0,0 0,-3 3,-5 6,1 0,-13 19,-16 15,20-27,2 1,0 0,-21 34,20-28,3-6,-31 29,30-32,0 0,-17 25,-30 42,34-46,-33 53,56-80,-2-1,1 1,-1-1,-1-1,-17 15,17-16,1 0,0 0,0 1,1 0,0 0,0 1,-7 12,-3 6,7-18,10-9,-1 0,1 0,0-1,-1 1,1 0,0 0,-1 0,1 0,0 0,-1-1,1 1,0 0,0 0,-1-1,1 1,0 0,0 0,0-1,-1 1,1 0,0-1,0 1,0 0,0 0,0-1,-1 1,1 0,0-1,0 1,0 0,0-1,0 1,0 0,0-1,0 0,1-6,-1 0,1 0,0 0,1 0,-1 0,1 0,1 0,-1 1,1-1,0 1,1 0,0 0,5-8,11-21,26-85,-34 85,1-1,22-39,-13 29,-2 0,24-80,-28 74,2 1,25-48,19-45,-15 31,-37 94,1 1,13-17,19-32,15-65,-50 113,0 1,17-26,10-22,-30 54,1 0,0 1,0 0,1 0,1 0,0 1,0 0,1 1,0 0,18-15,-26 24,0-1,-1 1,1-1,0 0,0 1,0 0,0-1,-1 1,1-1,0 1,0 0,0 0,0 0,0-1,0 1,0 0,0 0,0 0,0 0,0 1,0-1,0 0,0 0,0 1,0-1,1 1,-1 0,1 0,-1 1,1-1,-1 1,0-1,0 1,0-1,0 1,0 0,0-1,-1 1,2 3,1 6,-1 0,0 0,1 17,-3-26,1 280,-3-138,0-104,-3-1,-16 72,10-58,-5 8,-2 0,-4-2,-42 85,38-86,-7 21,21-47,-1-1,-1-1,-30 46,33-59,2 0,-1 1,-8 26,9-22,0-1,-15 24,18-33,4-9,0 1,1-1,-1 1,0-1,-1 0,1 1,-1-1,1-1,-1 1,0 0,0-1,-6 5,8-7,1 0,-1 0,1 0,-1-1,0 1,1 0,-1 0,1 0,-1-1,1 1,-1 0,1-1,0 1,-1 0,1-1,-1 1,1-1,0 1,-1-1,1 1,0 0,-1-1,1 1,0-1,0 0,-1 1,1-1,0 1,0-1,0 1,0-1,0 1,0-1,0-1,-2-24,2 24,0-238,3 89,-1 114,12-68,-3 35,-7 53,0 0,0 1,8-18,7-23,-10 28,2 0,1 1,30-51,-18 36,-23 42,14-22,-9 23,-1 15,-4 8,0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7:48.560"/>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1,'0'5,"0"6,0 5,0 11,0 5,0 1,0 1,0 3,5-4,1-4,0-1,-1-1,7-4,3 2,-2-8,-3-5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7:48.96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584 1,'-2'37,"-2"0,-2 0,-1 0,-12 36,5-20,8-31,-1-1,-1-1,-1 0,0 0,-2 0,-21 29,19-27,0 2,-12 28,-13 25,18-43,1 1,2 1,-22 66,-4 44,35-127,0-1,-15 25,14-27,0 0,2 0,-11 31,-38 189,32-180,17-44,2 0,-8 22,-17 96,25-99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7:49.530"/>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576 1,'1'12,"-2"0,1 1,-1-1,-1 0,0 0,-1 0,0 0,-1 0,0-1,-1 1,0-1,-10 16,-96 182,107-201,-34 55,26-47,2 1,-13 26,0 13,-3-1,-40 64,38-64,22-41,0 0,-12 17,-64 108,72-120,-48 90,48-92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7:50.59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2324 117,'-740'0,"721"-1,1-2,-1 0,0 0,1-2,-20-8,16 6,0 1,0 0,-24-1,-53-7,56 7,-58-2,28 8,-100-15,83 7,0 3,-113 7,62 2,-102-3,243 0,-44 3,42-3,-1 1,1-1,-1 1,1 0,-1 0,1 0,-1 0,1 0,0 0,0 1,0-1,0 1,0 0,-3 2,5-3,0-1,-1 0,1 1,0-1,-1 1,1-1,0 0,0 1,-1-1,1 1,0-1,0 1,0-1,0 1,0-1,-1 1,1-1,0 1,0 0,0-1,0 1,1-1,-1 1,0-1,0 1,0-1,0 1,0-1,1 1,-1 0,16 9,23-3,44-2,83-6,-55-2,-82 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05.005"/>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45.79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4T12:48:46.31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smtClean="0"/>
            </a:lvl1pPr>
          </a:lstStyle>
          <a:p>
            <a:pPr>
              <a:defRPr/>
            </a:pPr>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smtClean="0"/>
            </a:lvl1pPr>
          </a:lstStyle>
          <a:p>
            <a:pPr>
              <a:defRPr/>
            </a:pPr>
            <a:endParaRPr lang="ru-RU"/>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noProof="0"/>
              <a:t>Click to edit Master text styles</a:t>
            </a:r>
          </a:p>
          <a:p>
            <a:pPr lvl="1"/>
            <a:r>
              <a:rPr lang="ru-RU" noProof="0"/>
              <a:t>Second level</a:t>
            </a:r>
          </a:p>
          <a:p>
            <a:pPr lvl="2"/>
            <a:r>
              <a:rPr lang="ru-RU" noProof="0"/>
              <a:t>Third level</a:t>
            </a:r>
          </a:p>
          <a:p>
            <a:pPr lvl="3"/>
            <a:r>
              <a:rPr lang="ru-RU" noProof="0"/>
              <a:t>Fourth level</a:t>
            </a:r>
          </a:p>
          <a:p>
            <a:pPr lvl="4"/>
            <a:r>
              <a:rPr lang="ru-RU" noProof="0"/>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smtClean="0"/>
            </a:lvl1pPr>
          </a:lstStyle>
          <a:p>
            <a:pPr>
              <a:defRPr/>
            </a:pPr>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smtClean="0"/>
            </a:lvl1pPr>
          </a:lstStyle>
          <a:p>
            <a:pPr>
              <a:defRPr/>
            </a:pPr>
            <a:fld id="{5F77D9E1-580A-4146-AED8-DB3E8CEE2DDD}" type="slidenum">
              <a:rPr lang="ru-RU"/>
              <a:pPr>
                <a:defRPr/>
              </a:pPr>
              <a:t>‹#›</a:t>
            </a:fld>
            <a:endParaRPr lang="ru-RU"/>
          </a:p>
        </p:txBody>
      </p:sp>
    </p:spTree>
    <p:extLst>
      <p:ext uri="{BB962C8B-B14F-4D97-AF65-F5344CB8AC3E}">
        <p14:creationId xmlns:p14="http://schemas.microsoft.com/office/powerpoint/2010/main" val="13501817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t>
            </a:r>
            <a:r>
              <a:rPr lang="en-US" dirty="0" err="1"/>
              <a:t>im</a:t>
            </a:r>
            <a:r>
              <a:rPr lang="en-US" dirty="0"/>
              <a:t> going to explain about triplex extruder whole ppt contains abouts triplex </a:t>
            </a:r>
          </a:p>
        </p:txBody>
      </p:sp>
      <p:sp>
        <p:nvSpPr>
          <p:cNvPr id="4" name="Slide Number Placeholder 3"/>
          <p:cNvSpPr>
            <a:spLocks noGrp="1"/>
          </p:cNvSpPr>
          <p:nvPr>
            <p:ph type="sldNum" sz="quarter" idx="5"/>
          </p:nvPr>
        </p:nvSpPr>
        <p:spPr/>
        <p:txBody>
          <a:bodyPr/>
          <a:lstStyle/>
          <a:p>
            <a:pPr>
              <a:defRPr/>
            </a:pPr>
            <a:fld id="{5F77D9E1-580A-4146-AED8-DB3E8CEE2DDD}" type="slidenum">
              <a:rPr lang="ru-RU" smtClean="0"/>
              <a:pPr>
                <a:defRPr/>
              </a:pPr>
              <a:t>3</a:t>
            </a:fld>
            <a:endParaRPr lang="ru-RU"/>
          </a:p>
        </p:txBody>
      </p:sp>
    </p:spTree>
    <p:extLst>
      <p:ext uri="{BB962C8B-B14F-4D97-AF65-F5344CB8AC3E}">
        <p14:creationId xmlns:p14="http://schemas.microsoft.com/office/powerpoint/2010/main" val="1660355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547813" y="4941888"/>
            <a:ext cx="5903912" cy="1109662"/>
          </a:xfrm>
          <a:effectLst>
            <a:outerShdw dist="17961" dir="2700000" algn="ctr" rotWithShape="0">
              <a:schemeClr val="bg2"/>
            </a:outerShdw>
          </a:effectLst>
        </p:spPr>
        <p:txBody>
          <a:bodyPr/>
          <a:lstStyle>
            <a:lvl1pPr algn="l">
              <a:defRPr sz="3200"/>
            </a:lvl1pPr>
          </a:lstStyle>
          <a:p>
            <a:pPr lvl="0"/>
            <a:r>
              <a:rPr lang="en-US" noProof="0"/>
              <a:t>Click to edit Master title style</a:t>
            </a:r>
            <a:endParaRPr lang="ru-RU" noProof="0"/>
          </a:p>
        </p:txBody>
      </p:sp>
      <p:sp>
        <p:nvSpPr>
          <p:cNvPr id="5123" name="Rectangle 3"/>
          <p:cNvSpPr>
            <a:spLocks noGrp="1" noChangeArrowheads="1"/>
          </p:cNvSpPr>
          <p:nvPr>
            <p:ph type="subTitle" idx="1"/>
          </p:nvPr>
        </p:nvSpPr>
        <p:spPr>
          <a:xfrm>
            <a:off x="1547813" y="5829300"/>
            <a:ext cx="5903912" cy="696913"/>
          </a:xfrm>
          <a:effectLst>
            <a:outerShdw dist="17961" dir="2700000" algn="ctr" rotWithShape="0">
              <a:schemeClr val="bg2"/>
            </a:outerShdw>
          </a:effectLst>
        </p:spPr>
        <p:txBody>
          <a:bodyPr/>
          <a:lstStyle>
            <a:lvl1pPr marL="0" indent="0">
              <a:buFontTx/>
              <a:buNone/>
              <a:defRPr sz="2400" b="1"/>
            </a:lvl1pPr>
          </a:lstStyle>
          <a:p>
            <a:pPr lvl="0"/>
            <a:r>
              <a:rPr lang="en-US" noProof="0"/>
              <a:t>Click to edit Master subtitle style</a:t>
            </a:r>
            <a:endParaRPr lang="ru-RU"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Вертикальный текст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480175" y="115888"/>
            <a:ext cx="1979613" cy="5903912"/>
          </a:xfrm>
        </p:spPr>
        <p:txBody>
          <a:bodyPr vert="eaVert"/>
          <a:lstStyle/>
          <a:p>
            <a:r>
              <a:rPr lang="en-US"/>
              <a:t>Click to edit Master title style</a:t>
            </a:r>
            <a:endParaRPr lang="ru-RU"/>
          </a:p>
        </p:txBody>
      </p:sp>
      <p:sp>
        <p:nvSpPr>
          <p:cNvPr id="3" name="Вертикальный текст 2"/>
          <p:cNvSpPr>
            <a:spLocks noGrp="1"/>
          </p:cNvSpPr>
          <p:nvPr>
            <p:ph type="body" orient="vert" idx="1"/>
          </p:nvPr>
        </p:nvSpPr>
        <p:spPr>
          <a:xfrm>
            <a:off x="539750" y="115888"/>
            <a:ext cx="5788025" cy="5903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sz="half" idx="1"/>
          </p:nvPr>
        </p:nvSpPr>
        <p:spPr>
          <a:xfrm>
            <a:off x="1042988" y="908050"/>
            <a:ext cx="36322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Объект 3"/>
          <p:cNvSpPr>
            <a:spLocks noGrp="1"/>
          </p:cNvSpPr>
          <p:nvPr>
            <p:ph sz="half" idx="2"/>
          </p:nvPr>
        </p:nvSpPr>
        <p:spPr>
          <a:xfrm>
            <a:off x="4827588" y="908050"/>
            <a:ext cx="3632200"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en-US"/>
              <a:t>Click to edit Master title style</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9750" y="115888"/>
            <a:ext cx="74168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ru-RU"/>
          </a:p>
        </p:txBody>
      </p:sp>
      <p:sp>
        <p:nvSpPr>
          <p:cNvPr id="1027" name="Rectangle 3"/>
          <p:cNvSpPr>
            <a:spLocks noGrp="1" noChangeArrowheads="1"/>
          </p:cNvSpPr>
          <p:nvPr>
            <p:ph type="body" idx="1"/>
          </p:nvPr>
        </p:nvSpPr>
        <p:spPr bwMode="auto">
          <a:xfrm>
            <a:off x="1042988" y="908050"/>
            <a:ext cx="7416800" cy="5111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r" rtl="0" eaLnBrk="1" fontAlgn="base" hangingPunct="1">
        <a:spcBef>
          <a:spcPct val="0"/>
        </a:spcBef>
        <a:spcAft>
          <a:spcPct val="0"/>
        </a:spcAft>
        <a:defRPr sz="3600" b="1">
          <a:solidFill>
            <a:srgbClr val="080808"/>
          </a:solidFill>
          <a:latin typeface="+mj-lt"/>
          <a:ea typeface="+mj-ea"/>
          <a:cs typeface="+mj-cs"/>
        </a:defRPr>
      </a:lvl1pPr>
      <a:lvl2pPr algn="r" rtl="0" eaLnBrk="1" fontAlgn="base" hangingPunct="1">
        <a:spcBef>
          <a:spcPct val="0"/>
        </a:spcBef>
        <a:spcAft>
          <a:spcPct val="0"/>
        </a:spcAft>
        <a:defRPr sz="3600" b="1">
          <a:solidFill>
            <a:srgbClr val="080808"/>
          </a:solidFill>
          <a:latin typeface="Arial" charset="0"/>
        </a:defRPr>
      </a:lvl2pPr>
      <a:lvl3pPr algn="r" rtl="0" eaLnBrk="1" fontAlgn="base" hangingPunct="1">
        <a:spcBef>
          <a:spcPct val="0"/>
        </a:spcBef>
        <a:spcAft>
          <a:spcPct val="0"/>
        </a:spcAft>
        <a:defRPr sz="3600" b="1">
          <a:solidFill>
            <a:srgbClr val="080808"/>
          </a:solidFill>
          <a:latin typeface="Arial" charset="0"/>
        </a:defRPr>
      </a:lvl3pPr>
      <a:lvl4pPr algn="r" rtl="0" eaLnBrk="1" fontAlgn="base" hangingPunct="1">
        <a:spcBef>
          <a:spcPct val="0"/>
        </a:spcBef>
        <a:spcAft>
          <a:spcPct val="0"/>
        </a:spcAft>
        <a:defRPr sz="3600" b="1">
          <a:solidFill>
            <a:srgbClr val="080808"/>
          </a:solidFill>
          <a:latin typeface="Arial" charset="0"/>
        </a:defRPr>
      </a:lvl4pPr>
      <a:lvl5pPr algn="r" rtl="0" eaLnBrk="1" fontAlgn="base" hangingPunct="1">
        <a:spcBef>
          <a:spcPct val="0"/>
        </a:spcBef>
        <a:spcAft>
          <a:spcPct val="0"/>
        </a:spcAft>
        <a:defRPr sz="3600" b="1">
          <a:solidFill>
            <a:srgbClr val="080808"/>
          </a:solidFill>
          <a:latin typeface="Arial" charset="0"/>
        </a:defRPr>
      </a:lvl5pPr>
      <a:lvl6pPr marL="457200" algn="r" rtl="0" eaLnBrk="1" fontAlgn="base" hangingPunct="1">
        <a:spcBef>
          <a:spcPct val="0"/>
        </a:spcBef>
        <a:spcAft>
          <a:spcPct val="0"/>
        </a:spcAft>
        <a:defRPr sz="3600" b="1">
          <a:solidFill>
            <a:srgbClr val="080808"/>
          </a:solidFill>
          <a:latin typeface="Arial" charset="0"/>
        </a:defRPr>
      </a:lvl6pPr>
      <a:lvl7pPr marL="914400" algn="r" rtl="0" eaLnBrk="1" fontAlgn="base" hangingPunct="1">
        <a:spcBef>
          <a:spcPct val="0"/>
        </a:spcBef>
        <a:spcAft>
          <a:spcPct val="0"/>
        </a:spcAft>
        <a:defRPr sz="3600" b="1">
          <a:solidFill>
            <a:srgbClr val="080808"/>
          </a:solidFill>
          <a:latin typeface="Arial" charset="0"/>
        </a:defRPr>
      </a:lvl7pPr>
      <a:lvl8pPr marL="1371600" algn="r" rtl="0" eaLnBrk="1" fontAlgn="base" hangingPunct="1">
        <a:spcBef>
          <a:spcPct val="0"/>
        </a:spcBef>
        <a:spcAft>
          <a:spcPct val="0"/>
        </a:spcAft>
        <a:defRPr sz="3600" b="1">
          <a:solidFill>
            <a:srgbClr val="080808"/>
          </a:solidFill>
          <a:latin typeface="Arial" charset="0"/>
        </a:defRPr>
      </a:lvl8pPr>
      <a:lvl9pPr marL="1828800" algn="r" rtl="0" eaLnBrk="1" fontAlgn="base" hangingPunct="1">
        <a:spcBef>
          <a:spcPct val="0"/>
        </a:spcBef>
        <a:spcAft>
          <a:spcPct val="0"/>
        </a:spcAft>
        <a:defRPr sz="3600" b="1">
          <a:solidFill>
            <a:srgbClr val="080808"/>
          </a:solidFill>
          <a:latin typeface="Arial" charset="0"/>
        </a:defRPr>
      </a:lvl9pPr>
    </p:titleStyle>
    <p:bodyStyle>
      <a:lvl1pPr marL="342900" indent="-342900" algn="l" rtl="0" eaLnBrk="1" fontAlgn="base" hangingPunct="1">
        <a:spcBef>
          <a:spcPct val="20000"/>
        </a:spcBef>
        <a:spcAft>
          <a:spcPct val="0"/>
        </a:spcAft>
        <a:buChar char="•"/>
        <a:defRPr sz="2800">
          <a:solidFill>
            <a:srgbClr val="080808"/>
          </a:solidFill>
          <a:latin typeface="+mn-lt"/>
          <a:ea typeface="+mn-ea"/>
          <a:cs typeface="+mn-cs"/>
        </a:defRPr>
      </a:lvl1pPr>
      <a:lvl2pPr marL="742950" indent="-285750" algn="l" rtl="0" eaLnBrk="1" fontAlgn="base" hangingPunct="1">
        <a:spcBef>
          <a:spcPct val="20000"/>
        </a:spcBef>
        <a:spcAft>
          <a:spcPct val="0"/>
        </a:spcAft>
        <a:buChar char="–"/>
        <a:defRPr sz="2400" b="1">
          <a:solidFill>
            <a:srgbClr val="080808"/>
          </a:solidFill>
          <a:latin typeface="+mn-lt"/>
        </a:defRPr>
      </a:lvl2pPr>
      <a:lvl3pPr marL="1143000" indent="-228600" algn="l" rtl="0" eaLnBrk="1" fontAlgn="base" hangingPunct="1">
        <a:spcBef>
          <a:spcPct val="20000"/>
        </a:spcBef>
        <a:spcAft>
          <a:spcPct val="0"/>
        </a:spcAft>
        <a:buChar char="•"/>
        <a:defRPr sz="2400">
          <a:solidFill>
            <a:srgbClr val="080808"/>
          </a:solidFill>
          <a:latin typeface="+mn-lt"/>
        </a:defRPr>
      </a:lvl3pPr>
      <a:lvl4pPr marL="1600200" indent="-228600" algn="l" rtl="0" eaLnBrk="1" fontAlgn="base" hangingPunct="1">
        <a:spcBef>
          <a:spcPct val="20000"/>
        </a:spcBef>
        <a:spcAft>
          <a:spcPct val="0"/>
        </a:spcAft>
        <a:buChar char="–"/>
        <a:defRPr sz="2000">
          <a:solidFill>
            <a:srgbClr val="080808"/>
          </a:solidFill>
          <a:latin typeface="+mn-lt"/>
        </a:defRPr>
      </a:lvl4pPr>
      <a:lvl5pPr marL="2057400" indent="-228600" algn="l" rtl="0" eaLnBrk="1" fontAlgn="base" hangingPunct="1">
        <a:spcBef>
          <a:spcPct val="20000"/>
        </a:spcBef>
        <a:spcAft>
          <a:spcPct val="0"/>
        </a:spcAft>
        <a:buChar char="»"/>
        <a:defRPr sz="2000">
          <a:solidFill>
            <a:srgbClr val="080808"/>
          </a:solidFill>
          <a:latin typeface="+mn-lt"/>
        </a:defRPr>
      </a:lvl5pPr>
      <a:lvl6pPr marL="2514600" indent="-228600" algn="l" rtl="0" eaLnBrk="1" fontAlgn="base" hangingPunct="1">
        <a:spcBef>
          <a:spcPct val="20000"/>
        </a:spcBef>
        <a:spcAft>
          <a:spcPct val="0"/>
        </a:spcAft>
        <a:buChar char="»"/>
        <a:defRPr sz="2000">
          <a:solidFill>
            <a:srgbClr val="080808"/>
          </a:solidFill>
          <a:latin typeface="+mn-lt"/>
        </a:defRPr>
      </a:lvl6pPr>
      <a:lvl7pPr marL="2971800" indent="-228600" algn="l" rtl="0" eaLnBrk="1" fontAlgn="base" hangingPunct="1">
        <a:spcBef>
          <a:spcPct val="20000"/>
        </a:spcBef>
        <a:spcAft>
          <a:spcPct val="0"/>
        </a:spcAft>
        <a:buChar char="»"/>
        <a:defRPr sz="2000">
          <a:solidFill>
            <a:srgbClr val="080808"/>
          </a:solidFill>
          <a:latin typeface="+mn-lt"/>
        </a:defRPr>
      </a:lvl7pPr>
      <a:lvl8pPr marL="3429000" indent="-228600" algn="l" rtl="0" eaLnBrk="1" fontAlgn="base" hangingPunct="1">
        <a:spcBef>
          <a:spcPct val="20000"/>
        </a:spcBef>
        <a:spcAft>
          <a:spcPct val="0"/>
        </a:spcAft>
        <a:buChar char="»"/>
        <a:defRPr sz="2000">
          <a:solidFill>
            <a:srgbClr val="080808"/>
          </a:solidFill>
          <a:latin typeface="+mn-lt"/>
        </a:defRPr>
      </a:lvl8pPr>
      <a:lvl9pPr marL="3886200" indent="-228600" algn="l" rtl="0" eaLnBrk="1" fontAlgn="base" hangingPunct="1">
        <a:spcBef>
          <a:spcPct val="20000"/>
        </a:spcBef>
        <a:spcAft>
          <a:spcPct val="0"/>
        </a:spcAft>
        <a:buChar char="»"/>
        <a:defRPr sz="2000">
          <a:solidFill>
            <a:srgbClr val="080808"/>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45.png"/><Relationship Id="rId2" Type="http://schemas.openxmlformats.org/officeDocument/2006/relationships/image" Target="../media/image40.jpe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4.xml"/><Relationship Id="rId14"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customXml" Target="../ink/ink12.xml"/><Relationship Id="rId12" Type="http://schemas.openxmlformats.org/officeDocument/2006/relationships/customXml" Target="../ink/ink16.xml"/><Relationship Id="rId17" Type="http://schemas.openxmlformats.org/officeDocument/2006/relationships/image" Target="../media/image41.jpeg"/><Relationship Id="rId2" Type="http://schemas.openxmlformats.org/officeDocument/2006/relationships/customXml" Target="../ink/ink8.xml"/><Relationship Id="rId16" Type="http://schemas.openxmlformats.org/officeDocument/2006/relationships/customXml" Target="../ink/ink18.xml"/><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48.png"/><Relationship Id="rId5" Type="http://schemas.openxmlformats.org/officeDocument/2006/relationships/customXml" Target="../ink/ink10.xml"/><Relationship Id="rId15" Type="http://schemas.openxmlformats.org/officeDocument/2006/relationships/image" Target="../media/image50.png"/><Relationship Id="rId10" Type="http://schemas.openxmlformats.org/officeDocument/2006/relationships/customXml" Target="../ink/ink15.xml"/><Relationship Id="rId4" Type="http://schemas.openxmlformats.org/officeDocument/2006/relationships/customXml" Target="../ink/ink9.xml"/><Relationship Id="rId9" Type="http://schemas.openxmlformats.org/officeDocument/2006/relationships/customXml" Target="../ink/ink14.xml"/><Relationship Id="rId14" Type="http://schemas.openxmlformats.org/officeDocument/2006/relationships/customXml" Target="../ink/ink17.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2"/>
          <p:cNvSpPr>
            <a:spLocks noGrp="1" noChangeArrowheads="1"/>
          </p:cNvSpPr>
          <p:nvPr>
            <p:ph type="ctrTitle"/>
          </p:nvPr>
        </p:nvSpPr>
        <p:spPr>
          <a:xfrm>
            <a:off x="4876800" y="5029200"/>
            <a:ext cx="4176713" cy="720725"/>
          </a:xfrm>
        </p:spPr>
        <p:txBody>
          <a:bodyPr/>
          <a:lstStyle/>
          <a:p>
            <a:pPr eaLnBrk="1" hangingPunct="1"/>
            <a:r>
              <a:rPr lang="en-US" sz="3600" dirty="0"/>
              <a:t>Extruder Division </a:t>
            </a:r>
          </a:p>
        </p:txBody>
      </p:sp>
      <p:sp>
        <p:nvSpPr>
          <p:cNvPr id="34829" name="Rectangle 13"/>
          <p:cNvSpPr>
            <a:spLocks noGrp="1" noChangeArrowheads="1"/>
          </p:cNvSpPr>
          <p:nvPr>
            <p:ph type="subTitle" idx="1"/>
          </p:nvPr>
        </p:nvSpPr>
        <p:spPr>
          <a:xfrm>
            <a:off x="4572000" y="5754658"/>
            <a:ext cx="4724400" cy="647700"/>
          </a:xfrm>
        </p:spPr>
        <p:txBody>
          <a:bodyPr/>
          <a:lstStyle/>
          <a:p>
            <a:pPr algn="l"/>
            <a:r>
              <a:rPr lang="it-IT" sz="1600" b="0" i="0" u="none" strike="noStrike" dirty="0">
                <a:solidFill>
                  <a:srgbClr val="202124"/>
                </a:solidFill>
                <a:effectLst/>
                <a:latin typeface="arial" panose="020B0604020202020204" pitchFamily="34" charset="0"/>
              </a:rPr>
              <a:t>FERENTINO TYRE CORPORATION (Pvt.) Ltd</a:t>
            </a:r>
            <a:r>
              <a:rPr lang="it-IT" sz="1600" b="0" i="0" u="none" strike="noStrike" dirty="0" smtClean="0">
                <a:solidFill>
                  <a:srgbClr val="202124"/>
                </a:solidFill>
                <a:effectLst/>
                <a:latin typeface="arial" panose="020B0604020202020204" pitchFamily="34" charset="0"/>
              </a:rPr>
              <a:t>.</a:t>
            </a:r>
          </a:p>
          <a:p>
            <a:pPr algn="l"/>
            <a:endParaRPr lang="it-IT" sz="1600" b="0" dirty="0">
              <a:solidFill>
                <a:srgbClr val="202124"/>
              </a:solidFill>
              <a:latin typeface="arial" panose="020B0604020202020204" pitchFamily="34" charset="0"/>
            </a:endParaRPr>
          </a:p>
          <a:p>
            <a:pPr algn="l"/>
            <a:r>
              <a:rPr lang="it-IT" sz="1400" b="0" i="0" u="none" strike="noStrike" dirty="0" smtClean="0">
                <a:solidFill>
                  <a:srgbClr val="202124"/>
                </a:solidFill>
                <a:effectLst/>
                <a:latin typeface="arial" panose="020B0604020202020204" pitchFamily="34" charset="0"/>
              </a:rPr>
              <a:t>Prepared by S S Lankageeganage</a:t>
            </a:r>
          </a:p>
        </p:txBody>
      </p:sp>
      <p:pic>
        <p:nvPicPr>
          <p:cNvPr id="4" name="Picture 3">
            <a:extLst>
              <a:ext uri="{FF2B5EF4-FFF2-40B4-BE49-F238E27FC236}">
                <a16:creationId xmlns="" xmlns:a16="http://schemas.microsoft.com/office/drawing/2014/main" id="{138852E3-41BC-4566-8B10-DFFEB4B36B5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05000" cy="2133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F293D2-01EE-43CD-8F9B-3BDC3CBA79FC}"/>
              </a:ext>
            </a:extLst>
          </p:cNvPr>
          <p:cNvSpPr>
            <a:spLocks noGrp="1"/>
          </p:cNvSpPr>
          <p:nvPr>
            <p:ph type="title"/>
          </p:nvPr>
        </p:nvSpPr>
        <p:spPr/>
        <p:txBody>
          <a:bodyPr/>
          <a:lstStyle/>
          <a:p>
            <a:r>
              <a:rPr lang="en-US" dirty="0"/>
              <a:t>1.2 Extruder Screw</a:t>
            </a:r>
          </a:p>
        </p:txBody>
      </p:sp>
      <p:sp>
        <p:nvSpPr>
          <p:cNvPr id="3" name="Content Placeholder 2">
            <a:extLst>
              <a:ext uri="{FF2B5EF4-FFF2-40B4-BE49-F238E27FC236}">
                <a16:creationId xmlns="" xmlns:a16="http://schemas.microsoft.com/office/drawing/2014/main" id="{146EFD5B-6A42-4008-824D-E7AAFF597AD6}"/>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Each extruders have screws inside the barrel which is mixing rubber compound and feed forward.</a:t>
            </a:r>
          </a:p>
          <a:p>
            <a:r>
              <a:rPr lang="en-US" sz="1800" dirty="0">
                <a:latin typeface="Calibri" panose="020F0502020204030204" pitchFamily="34" charset="0"/>
                <a:cs typeface="Times New Roman" panose="02020603050405020304" pitchFamily="18" charset="0"/>
              </a:rPr>
              <a:t>Screw is connected to the gear box and gear box connect to the high-capacity motor.  </a:t>
            </a:r>
          </a:p>
          <a:p>
            <a:r>
              <a:rPr lang="en-US" sz="1800" dirty="0">
                <a:latin typeface="Calibri" panose="020F0502020204030204" pitchFamily="34" charset="0"/>
                <a:cs typeface="Times New Roman" panose="02020603050405020304" pitchFamily="18" charset="0"/>
              </a:rPr>
              <a:t>Each extruder has different capacity motors.</a:t>
            </a: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r>
              <a:rPr lang="en-US" sz="1800" dirty="0"/>
              <a:t>Gear box used to reduce shaft speed and increase the torque </a:t>
            </a:r>
          </a:p>
          <a:p>
            <a:pPr marL="0" indent="0">
              <a:buNone/>
            </a:pPr>
            <a:endParaRPr lang="en-US" sz="1800" dirty="0">
              <a:latin typeface="Calibri" panose="020F0502020204030204" pitchFamily="34" charset="0"/>
              <a:cs typeface="Times New Roman" panose="02020603050405020304" pitchFamily="18" charset="0"/>
            </a:endParaRPr>
          </a:p>
          <a:p>
            <a:endParaRPr lang="en-US" sz="1800" dirty="0">
              <a:latin typeface="Calibri" panose="020F0502020204030204" pitchFamily="34" charset="0"/>
              <a:cs typeface="Times New Roman" panose="02020603050405020304" pitchFamily="18" charset="0"/>
            </a:endParaRPr>
          </a:p>
          <a:p>
            <a:endParaRPr lang="en-US" dirty="0"/>
          </a:p>
        </p:txBody>
      </p:sp>
      <p:pic>
        <p:nvPicPr>
          <p:cNvPr id="7" name="Picture 6">
            <a:extLst>
              <a:ext uri="{FF2B5EF4-FFF2-40B4-BE49-F238E27FC236}">
                <a16:creationId xmlns="" xmlns:a16="http://schemas.microsoft.com/office/drawing/2014/main" id="{B7F1C0B7-EE81-44A5-9E30-45E66EBD7933}"/>
              </a:ext>
            </a:extLst>
          </p:cNvPr>
          <p:cNvPicPr>
            <a:picLocks noChangeAspect="1"/>
          </p:cNvPicPr>
          <p:nvPr/>
        </p:nvPicPr>
        <p:blipFill>
          <a:blip r:embed="rId2"/>
          <a:stretch>
            <a:fillRect/>
          </a:stretch>
        </p:blipFill>
        <p:spPr>
          <a:xfrm>
            <a:off x="1828800" y="2667000"/>
            <a:ext cx="5703906" cy="2748195"/>
          </a:xfrm>
          <a:prstGeom prst="rect">
            <a:avLst/>
          </a:prstGeom>
        </p:spPr>
      </p:pic>
    </p:spTree>
    <p:extLst>
      <p:ext uri="{BB962C8B-B14F-4D97-AF65-F5344CB8AC3E}">
        <p14:creationId xmlns:p14="http://schemas.microsoft.com/office/powerpoint/2010/main" val="81562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9517895-4110-465C-953A-1E22AA3D3C1F}"/>
              </a:ext>
            </a:extLst>
          </p:cNvPr>
          <p:cNvSpPr>
            <a:spLocks noGrp="1"/>
          </p:cNvSpPr>
          <p:nvPr>
            <p:ph idx="1"/>
          </p:nvPr>
        </p:nvSpPr>
        <p:spPr/>
        <p:txBody>
          <a:bodyPr/>
          <a:lstStyle/>
          <a:p>
            <a:r>
              <a:rPr lang="en-US" sz="1800" dirty="0"/>
              <a:t>200mm extruder screw connected to the 316kW DC motor and its maximum speed is 35rpm.</a:t>
            </a:r>
          </a:p>
          <a:p>
            <a:endParaRPr lang="en-US" sz="1800" dirty="0"/>
          </a:p>
          <a:p>
            <a:r>
              <a:rPr lang="en-US" sz="1800" dirty="0"/>
              <a:t>120mm extruder screw connected to the 108kW DC motor and its maximum speed is 45rpm.</a:t>
            </a:r>
          </a:p>
          <a:p>
            <a:endParaRPr lang="en-US" sz="1800" dirty="0"/>
          </a:p>
          <a:p>
            <a:r>
              <a:rPr lang="en-US" sz="1800" dirty="0"/>
              <a:t>90mm extruder screw connected to the 58.5kW DC motor and its maximum speed is 65rpm.</a:t>
            </a:r>
          </a:p>
          <a:p>
            <a:endParaRPr lang="en-US" sz="1800" dirty="0"/>
          </a:p>
          <a:p>
            <a:endParaRPr lang="en-US" sz="1800" dirty="0"/>
          </a:p>
          <a:p>
            <a:endParaRPr lang="en-US" sz="1800" dirty="0"/>
          </a:p>
          <a:p>
            <a:endParaRPr lang="en-US" sz="1800" dirty="0"/>
          </a:p>
          <a:p>
            <a:endParaRPr lang="en-US" sz="1800" dirty="0"/>
          </a:p>
        </p:txBody>
      </p:sp>
      <p:pic>
        <p:nvPicPr>
          <p:cNvPr id="5" name="Picture 4" descr="A picture containing engine&#10;&#10;Description automatically generated">
            <a:extLst>
              <a:ext uri="{FF2B5EF4-FFF2-40B4-BE49-F238E27FC236}">
                <a16:creationId xmlns="" xmlns:a16="http://schemas.microsoft.com/office/drawing/2014/main" id="{3171310B-FEFF-4619-AB06-9DF149788F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66" t="27778" r="13334" b="18889"/>
          <a:stretch/>
        </p:blipFill>
        <p:spPr>
          <a:xfrm>
            <a:off x="1715834" y="3733800"/>
            <a:ext cx="6071107" cy="2856992"/>
          </a:xfrm>
          <a:prstGeom prst="rect">
            <a:avLst/>
          </a:prstGeom>
        </p:spPr>
      </p:pic>
      <p:sp>
        <p:nvSpPr>
          <p:cNvPr id="6" name="TextBox 5">
            <a:extLst>
              <a:ext uri="{FF2B5EF4-FFF2-40B4-BE49-F238E27FC236}">
                <a16:creationId xmlns="" xmlns:a16="http://schemas.microsoft.com/office/drawing/2014/main" id="{D885ED48-9EAD-488F-845E-B2FED5610A3A}"/>
              </a:ext>
            </a:extLst>
          </p:cNvPr>
          <p:cNvSpPr txBox="1"/>
          <p:nvPr/>
        </p:nvSpPr>
        <p:spPr>
          <a:xfrm>
            <a:off x="6172200" y="3810000"/>
            <a:ext cx="1066800" cy="338554"/>
          </a:xfrm>
          <a:prstGeom prst="rect">
            <a:avLst/>
          </a:prstGeom>
          <a:solidFill>
            <a:schemeClr val="bg1"/>
          </a:solidFill>
        </p:spPr>
        <p:txBody>
          <a:bodyPr wrap="square" rtlCol="0">
            <a:spAutoFit/>
          </a:bodyPr>
          <a:lstStyle/>
          <a:p>
            <a:r>
              <a:rPr lang="en-US" sz="1600" dirty="0"/>
              <a:t>Gear box</a:t>
            </a:r>
          </a:p>
        </p:txBody>
      </p:sp>
      <p:sp>
        <p:nvSpPr>
          <p:cNvPr id="7" name="TextBox 6">
            <a:extLst>
              <a:ext uri="{FF2B5EF4-FFF2-40B4-BE49-F238E27FC236}">
                <a16:creationId xmlns="" xmlns:a16="http://schemas.microsoft.com/office/drawing/2014/main" id="{277A8D9C-5A88-450E-ABCE-47ABDC55B184}"/>
              </a:ext>
            </a:extLst>
          </p:cNvPr>
          <p:cNvSpPr txBox="1"/>
          <p:nvPr/>
        </p:nvSpPr>
        <p:spPr>
          <a:xfrm>
            <a:off x="2057400" y="5930266"/>
            <a:ext cx="1295400" cy="338554"/>
          </a:xfrm>
          <a:prstGeom prst="rect">
            <a:avLst/>
          </a:prstGeom>
          <a:solidFill>
            <a:schemeClr val="bg1"/>
          </a:solidFill>
        </p:spPr>
        <p:txBody>
          <a:bodyPr wrap="square" rtlCol="0">
            <a:spAutoFit/>
          </a:bodyPr>
          <a:lstStyle/>
          <a:p>
            <a:r>
              <a:rPr lang="en-US" sz="1600" dirty="0"/>
              <a:t>Main motor</a:t>
            </a:r>
          </a:p>
        </p:txBody>
      </p:sp>
      <p:cxnSp>
        <p:nvCxnSpPr>
          <p:cNvPr id="9" name="Straight Arrow Connector 8">
            <a:extLst>
              <a:ext uri="{FF2B5EF4-FFF2-40B4-BE49-F238E27FC236}">
                <a16:creationId xmlns="" xmlns:a16="http://schemas.microsoft.com/office/drawing/2014/main" id="{D443BCA5-EC96-49B1-A39D-382BDC5F0E32}"/>
              </a:ext>
            </a:extLst>
          </p:cNvPr>
          <p:cNvCxnSpPr>
            <a:cxnSpLocks/>
          </p:cNvCxnSpPr>
          <p:nvPr/>
        </p:nvCxnSpPr>
        <p:spPr bwMode="auto">
          <a:xfrm flipH="1">
            <a:off x="5562600" y="4038600"/>
            <a:ext cx="609600" cy="45720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 xmlns:a16="http://schemas.microsoft.com/office/drawing/2014/main" id="{727F7267-609F-4791-AD03-7AB8D9448D68}"/>
              </a:ext>
            </a:extLst>
          </p:cNvPr>
          <p:cNvCxnSpPr>
            <a:cxnSpLocks/>
          </p:cNvCxnSpPr>
          <p:nvPr/>
        </p:nvCxnSpPr>
        <p:spPr bwMode="auto">
          <a:xfrm flipV="1">
            <a:off x="2705100" y="4876800"/>
            <a:ext cx="0" cy="107315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07552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0A8BC3-FA79-47D4-8EC7-04480913D0B0}"/>
              </a:ext>
            </a:extLst>
          </p:cNvPr>
          <p:cNvSpPr>
            <a:spLocks noGrp="1"/>
          </p:cNvSpPr>
          <p:nvPr>
            <p:ph type="title"/>
          </p:nvPr>
        </p:nvSpPr>
        <p:spPr>
          <a:xfrm>
            <a:off x="1447800" y="152400"/>
            <a:ext cx="7416800" cy="508000"/>
          </a:xfrm>
        </p:spPr>
        <p:txBody>
          <a:bodyPr/>
          <a:lstStyle/>
          <a:p>
            <a:r>
              <a:rPr lang="en-US" dirty="0"/>
              <a:t>1.3 Feeding conveyors </a:t>
            </a:r>
          </a:p>
        </p:txBody>
      </p:sp>
      <p:sp>
        <p:nvSpPr>
          <p:cNvPr id="3" name="Content Placeholder 2">
            <a:extLst>
              <a:ext uri="{FF2B5EF4-FFF2-40B4-BE49-F238E27FC236}">
                <a16:creationId xmlns="" xmlns:a16="http://schemas.microsoft.com/office/drawing/2014/main" id="{9B5A9E39-3991-476F-836B-E6588D301D75}"/>
              </a:ext>
            </a:extLst>
          </p:cNvPr>
          <p:cNvSpPr>
            <a:spLocks noGrp="1"/>
          </p:cNvSpPr>
          <p:nvPr>
            <p:ph idx="1"/>
          </p:nvPr>
        </p:nvSpPr>
        <p:spPr>
          <a:xfrm>
            <a:off x="1524000" y="990600"/>
            <a:ext cx="7416800" cy="5111750"/>
          </a:xfrm>
        </p:spPr>
        <p:txBody>
          <a:bodyPr/>
          <a:lstStyle/>
          <a:p>
            <a:pPr>
              <a:lnSpc>
                <a:spcPct val="150000"/>
              </a:lnSpc>
            </a:pPr>
            <a:r>
              <a:rPr lang="en-US" sz="1800" dirty="0"/>
              <a:t>Feeding conveyors are located at each extruder barrel. Its one end has hopper and other end is feeding final compound sheet.</a:t>
            </a:r>
          </a:p>
          <a:p>
            <a:pPr>
              <a:lnSpc>
                <a:spcPct val="150000"/>
              </a:lnSpc>
            </a:pPr>
            <a:r>
              <a:rPr lang="en-US" sz="1800" dirty="0"/>
              <a:t>Hopper is opening where the feeding rubber sheet to the screw. </a:t>
            </a:r>
          </a:p>
          <a:p>
            <a:pPr>
              <a:lnSpc>
                <a:spcPct val="150000"/>
              </a:lnSpc>
            </a:pPr>
            <a:r>
              <a:rPr lang="en-US" sz="1800" dirty="0"/>
              <a:t>Hopper shaped like conic; it will help for feed rubber compound without breaking. </a:t>
            </a:r>
          </a:p>
          <a:p>
            <a:pPr>
              <a:lnSpc>
                <a:spcPct val="150000"/>
              </a:lnSpc>
            </a:pPr>
            <a:r>
              <a:rPr lang="en-US" sz="1800" dirty="0"/>
              <a:t>These feeding conveyors mainly contain 1.5kW AC motor, metal detector and pneumatic pump.</a:t>
            </a:r>
          </a:p>
          <a:p>
            <a:pPr>
              <a:lnSpc>
                <a:spcPct val="150000"/>
              </a:lnSpc>
            </a:pPr>
            <a:r>
              <a:rPr lang="en-US" sz="1800" dirty="0"/>
              <a:t>Metal detector has metal detecting sensor for checking whether  feeding compound  has metal particles.</a:t>
            </a:r>
          </a:p>
          <a:p>
            <a:pPr>
              <a:lnSpc>
                <a:spcPct val="150000"/>
              </a:lnSpc>
            </a:pPr>
            <a:r>
              <a:rPr lang="en-US" sz="1800" dirty="0"/>
              <a:t>Pneumatic piston pump using for bend the end of the conveyor.</a:t>
            </a:r>
          </a:p>
        </p:txBody>
      </p:sp>
    </p:spTree>
    <p:extLst>
      <p:ext uri="{BB962C8B-B14F-4D97-AF65-F5344CB8AC3E}">
        <p14:creationId xmlns:p14="http://schemas.microsoft.com/office/powerpoint/2010/main" val="329908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green, parked&#10;&#10;Description automatically generated">
            <a:extLst>
              <a:ext uri="{FF2B5EF4-FFF2-40B4-BE49-F238E27FC236}">
                <a16:creationId xmlns="" xmlns:a16="http://schemas.microsoft.com/office/drawing/2014/main" id="{19D48D21-5876-476E-9E15-B5E0833615DF}"/>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4597" r="11266" b="2981"/>
          <a:stretch/>
        </p:blipFill>
        <p:spPr>
          <a:xfrm>
            <a:off x="3124200" y="0"/>
            <a:ext cx="6019800" cy="3154836"/>
          </a:xfrm>
        </p:spPr>
      </p:pic>
      <p:cxnSp>
        <p:nvCxnSpPr>
          <p:cNvPr id="7" name="Straight Arrow Connector 6">
            <a:extLst>
              <a:ext uri="{FF2B5EF4-FFF2-40B4-BE49-F238E27FC236}">
                <a16:creationId xmlns="" xmlns:a16="http://schemas.microsoft.com/office/drawing/2014/main" id="{C4FECE51-05E8-4AF4-A1F9-CAB3BDC08848}"/>
              </a:ext>
            </a:extLst>
          </p:cNvPr>
          <p:cNvCxnSpPr>
            <a:cxnSpLocks/>
          </p:cNvCxnSpPr>
          <p:nvPr/>
        </p:nvCxnSpPr>
        <p:spPr bwMode="auto">
          <a:xfrm flipV="1">
            <a:off x="3352800" y="1371600"/>
            <a:ext cx="1447800" cy="663018"/>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 xmlns:a16="http://schemas.microsoft.com/office/drawing/2014/main" id="{1D3C8C9B-E7F5-4F52-A7A6-FF9CFA78CABC}"/>
              </a:ext>
            </a:extLst>
          </p:cNvPr>
          <p:cNvCxnSpPr>
            <a:cxnSpLocks/>
          </p:cNvCxnSpPr>
          <p:nvPr/>
        </p:nvCxnSpPr>
        <p:spPr bwMode="auto">
          <a:xfrm flipV="1">
            <a:off x="7543800" y="662232"/>
            <a:ext cx="76200" cy="1040877"/>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1" name="TextBox 10">
            <a:extLst>
              <a:ext uri="{FF2B5EF4-FFF2-40B4-BE49-F238E27FC236}">
                <a16:creationId xmlns="" xmlns:a16="http://schemas.microsoft.com/office/drawing/2014/main" id="{5886699B-88C1-4ABF-858C-4B92FC3EAA47}"/>
              </a:ext>
            </a:extLst>
          </p:cNvPr>
          <p:cNvSpPr txBox="1"/>
          <p:nvPr/>
        </p:nvSpPr>
        <p:spPr>
          <a:xfrm>
            <a:off x="3110845" y="2350299"/>
            <a:ext cx="3711272" cy="369332"/>
          </a:xfrm>
          <a:prstGeom prst="rect">
            <a:avLst/>
          </a:prstGeom>
          <a:solidFill>
            <a:srgbClr val="080808"/>
          </a:solidFill>
        </p:spPr>
        <p:txBody>
          <a:bodyPr wrap="none" rtlCol="0">
            <a:spAutoFit/>
          </a:bodyPr>
          <a:lstStyle/>
          <a:p>
            <a:r>
              <a:rPr lang="en-US" dirty="0">
                <a:solidFill>
                  <a:schemeClr val="bg1"/>
                </a:solidFill>
              </a:rPr>
              <a:t>Compound sheet feed direction </a:t>
            </a:r>
          </a:p>
        </p:txBody>
      </p:sp>
      <p:sp>
        <p:nvSpPr>
          <p:cNvPr id="13" name="TextBox 12">
            <a:extLst>
              <a:ext uri="{FF2B5EF4-FFF2-40B4-BE49-F238E27FC236}">
                <a16:creationId xmlns="" xmlns:a16="http://schemas.microsoft.com/office/drawing/2014/main" id="{F39D0779-6935-47FC-8A08-C23998C6D548}"/>
              </a:ext>
            </a:extLst>
          </p:cNvPr>
          <p:cNvSpPr txBox="1"/>
          <p:nvPr/>
        </p:nvSpPr>
        <p:spPr>
          <a:xfrm>
            <a:off x="6669201" y="1736045"/>
            <a:ext cx="1749197" cy="369332"/>
          </a:xfrm>
          <a:prstGeom prst="rect">
            <a:avLst/>
          </a:prstGeom>
          <a:solidFill>
            <a:srgbClr val="080808"/>
          </a:solidFill>
        </p:spPr>
        <p:txBody>
          <a:bodyPr wrap="none" rtlCol="0">
            <a:spAutoFit/>
          </a:bodyPr>
          <a:lstStyle/>
          <a:p>
            <a:r>
              <a:rPr lang="en-US" dirty="0">
                <a:solidFill>
                  <a:schemeClr val="bg1"/>
                </a:solidFill>
              </a:rPr>
              <a:t>Metal detector</a:t>
            </a:r>
          </a:p>
        </p:txBody>
      </p:sp>
      <p:sp>
        <p:nvSpPr>
          <p:cNvPr id="14" name="TextBox 13">
            <a:extLst>
              <a:ext uri="{FF2B5EF4-FFF2-40B4-BE49-F238E27FC236}">
                <a16:creationId xmlns="" xmlns:a16="http://schemas.microsoft.com/office/drawing/2014/main" id="{D55C4B44-30BB-4D0F-9313-552F245D91F6}"/>
              </a:ext>
            </a:extLst>
          </p:cNvPr>
          <p:cNvSpPr txBox="1"/>
          <p:nvPr/>
        </p:nvSpPr>
        <p:spPr>
          <a:xfrm>
            <a:off x="4495800" y="3146921"/>
            <a:ext cx="3865161" cy="369332"/>
          </a:xfrm>
          <a:prstGeom prst="rect">
            <a:avLst/>
          </a:prstGeom>
          <a:noFill/>
        </p:spPr>
        <p:txBody>
          <a:bodyPr wrap="none" rtlCol="0">
            <a:spAutoFit/>
          </a:bodyPr>
          <a:lstStyle/>
          <a:p>
            <a:r>
              <a:rPr lang="en-US" dirty="0"/>
              <a:t>200mm feeding line width-900mm</a:t>
            </a:r>
          </a:p>
        </p:txBody>
      </p:sp>
      <p:pic>
        <p:nvPicPr>
          <p:cNvPr id="16" name="Picture 15">
            <a:extLst>
              <a:ext uri="{FF2B5EF4-FFF2-40B4-BE49-F238E27FC236}">
                <a16:creationId xmlns="" xmlns:a16="http://schemas.microsoft.com/office/drawing/2014/main" id="{3471EB8D-613E-4076-83A7-307468D7DC7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438" r="15714" b="39934"/>
          <a:stretch/>
        </p:blipFill>
        <p:spPr>
          <a:xfrm>
            <a:off x="0" y="3742470"/>
            <a:ext cx="4495800" cy="2105377"/>
          </a:xfrm>
          <a:prstGeom prst="rect">
            <a:avLst/>
          </a:prstGeom>
        </p:spPr>
      </p:pic>
      <p:pic>
        <p:nvPicPr>
          <p:cNvPr id="18" name="Picture 17">
            <a:extLst>
              <a:ext uri="{FF2B5EF4-FFF2-40B4-BE49-F238E27FC236}">
                <a16:creationId xmlns="" xmlns:a16="http://schemas.microsoft.com/office/drawing/2014/main" id="{008DF3A8-55D7-46FB-BD72-45D1FE8589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0402" r="20290" b="28200"/>
          <a:stretch/>
        </p:blipFill>
        <p:spPr>
          <a:xfrm>
            <a:off x="4638044" y="3742470"/>
            <a:ext cx="4353556" cy="2105377"/>
          </a:xfrm>
          <a:prstGeom prst="rect">
            <a:avLst/>
          </a:prstGeom>
        </p:spPr>
      </p:pic>
      <p:sp>
        <p:nvSpPr>
          <p:cNvPr id="20" name="TextBox 19">
            <a:extLst>
              <a:ext uri="{FF2B5EF4-FFF2-40B4-BE49-F238E27FC236}">
                <a16:creationId xmlns="" xmlns:a16="http://schemas.microsoft.com/office/drawing/2014/main" id="{88E66951-BC94-48B4-93A0-34747B6CA0ED}"/>
              </a:ext>
            </a:extLst>
          </p:cNvPr>
          <p:cNvSpPr txBox="1"/>
          <p:nvPr/>
        </p:nvSpPr>
        <p:spPr>
          <a:xfrm>
            <a:off x="315319" y="5846304"/>
            <a:ext cx="3865161" cy="369332"/>
          </a:xfrm>
          <a:prstGeom prst="rect">
            <a:avLst/>
          </a:prstGeom>
          <a:noFill/>
        </p:spPr>
        <p:txBody>
          <a:bodyPr wrap="none" rtlCol="0">
            <a:spAutoFit/>
          </a:bodyPr>
          <a:lstStyle/>
          <a:p>
            <a:r>
              <a:rPr lang="en-US" dirty="0"/>
              <a:t>120mm feeding line width-500mm</a:t>
            </a:r>
          </a:p>
        </p:txBody>
      </p:sp>
      <p:sp>
        <p:nvSpPr>
          <p:cNvPr id="21" name="TextBox 20">
            <a:extLst>
              <a:ext uri="{FF2B5EF4-FFF2-40B4-BE49-F238E27FC236}">
                <a16:creationId xmlns="" xmlns:a16="http://schemas.microsoft.com/office/drawing/2014/main" id="{1271771A-BEDF-48F5-8E5E-76F63CB6E866}"/>
              </a:ext>
            </a:extLst>
          </p:cNvPr>
          <p:cNvSpPr txBox="1"/>
          <p:nvPr/>
        </p:nvSpPr>
        <p:spPr>
          <a:xfrm>
            <a:off x="4889536" y="5844761"/>
            <a:ext cx="3865161" cy="369332"/>
          </a:xfrm>
          <a:prstGeom prst="rect">
            <a:avLst/>
          </a:prstGeom>
          <a:noFill/>
        </p:spPr>
        <p:txBody>
          <a:bodyPr wrap="none" rtlCol="0">
            <a:spAutoFit/>
          </a:bodyPr>
          <a:lstStyle/>
          <a:p>
            <a:r>
              <a:rPr lang="en-US" dirty="0"/>
              <a:t>90mm feeding line width-300mm</a:t>
            </a:r>
          </a:p>
        </p:txBody>
      </p:sp>
      <p:pic>
        <p:nvPicPr>
          <p:cNvPr id="23" name="Picture 22" descr="A picture containing engine&#10;&#10;Description automatically generated">
            <a:extLst>
              <a:ext uri="{FF2B5EF4-FFF2-40B4-BE49-F238E27FC236}">
                <a16:creationId xmlns="" xmlns:a16="http://schemas.microsoft.com/office/drawing/2014/main" id="{0517D0E3-6C6E-42DE-B191-BDAB4CE0C7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3473" t="17543" r="14166" b="32222"/>
          <a:stretch/>
        </p:blipFill>
        <p:spPr>
          <a:xfrm>
            <a:off x="953836" y="1435899"/>
            <a:ext cx="1570818" cy="1828800"/>
          </a:xfrm>
          <a:prstGeom prst="rect">
            <a:avLst/>
          </a:prstGeom>
        </p:spPr>
      </p:pic>
      <p:sp>
        <p:nvSpPr>
          <p:cNvPr id="24" name="TextBox 23">
            <a:extLst>
              <a:ext uri="{FF2B5EF4-FFF2-40B4-BE49-F238E27FC236}">
                <a16:creationId xmlns="" xmlns:a16="http://schemas.microsoft.com/office/drawing/2014/main" id="{195930D2-CEC0-4AFD-A73F-9056FE6357B4}"/>
              </a:ext>
            </a:extLst>
          </p:cNvPr>
          <p:cNvSpPr txBox="1"/>
          <p:nvPr/>
        </p:nvSpPr>
        <p:spPr>
          <a:xfrm>
            <a:off x="1306100" y="3263928"/>
            <a:ext cx="992579" cy="369332"/>
          </a:xfrm>
          <a:prstGeom prst="rect">
            <a:avLst/>
          </a:prstGeom>
          <a:noFill/>
        </p:spPr>
        <p:txBody>
          <a:bodyPr wrap="none" rtlCol="0">
            <a:spAutoFit/>
          </a:bodyPr>
          <a:lstStyle/>
          <a:p>
            <a:r>
              <a:rPr lang="en-US" dirty="0"/>
              <a:t>Hopper</a:t>
            </a:r>
          </a:p>
        </p:txBody>
      </p:sp>
    </p:spTree>
    <p:extLst>
      <p:ext uri="{BB962C8B-B14F-4D97-AF65-F5344CB8AC3E}">
        <p14:creationId xmlns:p14="http://schemas.microsoft.com/office/powerpoint/2010/main" val="943595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480A10-3D45-4DB0-A9BA-DAE717F5A536}"/>
              </a:ext>
            </a:extLst>
          </p:cNvPr>
          <p:cNvSpPr>
            <a:spLocks noGrp="1"/>
          </p:cNvSpPr>
          <p:nvPr>
            <p:ph type="title"/>
          </p:nvPr>
        </p:nvSpPr>
        <p:spPr>
          <a:xfrm>
            <a:off x="1828800" y="457200"/>
            <a:ext cx="7416800" cy="508000"/>
          </a:xfrm>
        </p:spPr>
        <p:txBody>
          <a:bodyPr/>
          <a:lstStyle/>
          <a:p>
            <a:r>
              <a:rPr lang="en-US" sz="3200" dirty="0"/>
              <a:t>1.4 TCU(Temperature control unit)</a:t>
            </a:r>
          </a:p>
        </p:txBody>
      </p:sp>
      <p:sp>
        <p:nvSpPr>
          <p:cNvPr id="3" name="Content Placeholder 2">
            <a:extLst>
              <a:ext uri="{FF2B5EF4-FFF2-40B4-BE49-F238E27FC236}">
                <a16:creationId xmlns="" xmlns:a16="http://schemas.microsoft.com/office/drawing/2014/main" id="{7453D18C-C72E-4AF6-94D0-C63393BB9C1B}"/>
              </a:ext>
            </a:extLst>
          </p:cNvPr>
          <p:cNvSpPr>
            <a:spLocks noGrp="1"/>
          </p:cNvSpPr>
          <p:nvPr>
            <p:ph idx="1"/>
          </p:nvPr>
        </p:nvSpPr>
        <p:spPr>
          <a:xfrm>
            <a:off x="1371600" y="1371600"/>
            <a:ext cx="7416800" cy="5111750"/>
          </a:xfrm>
        </p:spPr>
        <p:txBody>
          <a:bodyPr/>
          <a:lstStyle/>
          <a:p>
            <a:r>
              <a:rPr lang="en-US" sz="2000" dirty="0">
                <a:latin typeface="Calibri" panose="020F0502020204030204" pitchFamily="34" charset="0"/>
                <a:cs typeface="Calibri" panose="020F0502020204030204" pitchFamily="34" charset="0"/>
              </a:rPr>
              <a:t>TCU is the unit which was implement for maintain temperature of some areas such as barrels, screw and head.</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Method is using hot and normal water circulation around those areas to keep constant temperature value. </a:t>
            </a:r>
          </a:p>
          <a:p>
            <a:r>
              <a:rPr lang="en-US" sz="2000" dirty="0">
                <a:latin typeface="Calibri" panose="020F0502020204030204" pitchFamily="34" charset="0"/>
                <a:ea typeface="Calibri" panose="020F0502020204030204" pitchFamily="34" charset="0"/>
                <a:cs typeface="Times New Roman" panose="02020603050405020304" pitchFamily="18" charset="0"/>
              </a:rPr>
              <a:t>Each area has inlet and outlet water valve. Ex- barrel 1 has inlet and outlet valve.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When temperature is increasing normal water flow through related area and cool down that area.</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When temperature is decreasing hot water flow through related area and heat up that area.</a:t>
            </a:r>
          </a:p>
          <a:p>
            <a:r>
              <a:rPr lang="en-US" sz="2000" dirty="0">
                <a:latin typeface="Calibri" panose="020F0502020204030204" pitchFamily="34" charset="0"/>
                <a:ea typeface="Calibri" panose="020F0502020204030204" pitchFamily="34" charset="0"/>
                <a:cs typeface="Times New Roman" panose="02020603050405020304" pitchFamily="18" charset="0"/>
              </a:rPr>
              <a:t>Water is heating by resistance coil.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Recommend extruded rubber temperature should be 115 C</a:t>
            </a:r>
            <a:r>
              <a:rPr lang="en-US" sz="2000" dirty="0">
                <a:latin typeface="Calibri" panose="020F0502020204030204" pitchFamily="34" charset="0"/>
                <a:ea typeface="Calibri" panose="020F0502020204030204" pitchFamily="34" charset="0"/>
                <a:cs typeface="Times New Roman" panose="02020603050405020304" pitchFamily="18" charset="0"/>
              </a:rPr>
              <a:t>.</a:t>
            </a:r>
          </a:p>
          <a:p>
            <a:r>
              <a:rPr lang="en-US" sz="2000" dirty="0">
                <a:latin typeface="Calibri" panose="020F0502020204030204" pitchFamily="34" charset="0"/>
                <a:ea typeface="Calibri" panose="020F0502020204030204" pitchFamily="34" charset="0"/>
                <a:cs typeface="Times New Roman" panose="02020603050405020304" pitchFamily="18" charset="0"/>
              </a:rPr>
              <a:t>Temperature is measuring by using thermocouple(Fe-</a:t>
            </a:r>
            <a:r>
              <a:rPr lang="en-US" sz="2000" dirty="0" err="1">
                <a:latin typeface="Calibri" panose="020F0502020204030204" pitchFamily="34" charset="0"/>
                <a:ea typeface="Calibri" panose="020F0502020204030204" pitchFamily="34" charset="0"/>
                <a:cs typeface="Times New Roman" panose="02020603050405020304" pitchFamily="18" charset="0"/>
              </a:rPr>
              <a:t>CuNi</a:t>
            </a:r>
            <a:r>
              <a:rPr lang="en-US" sz="2000" dirty="0">
                <a:latin typeface="Calibri" panose="020F0502020204030204" pitchFamily="34" charset="0"/>
                <a:ea typeface="Calibri" panose="020F0502020204030204" pitchFamily="34" charset="0"/>
                <a:cs typeface="Times New Roman" panose="02020603050405020304" pitchFamily="18" charset="0"/>
              </a:rPr>
              <a:t>), the range is 0-300 C can be measured.</a:t>
            </a:r>
          </a:p>
          <a:p>
            <a:r>
              <a:rPr lang="en-US" sz="2000" dirty="0">
                <a:latin typeface="Calibri" panose="020F0502020204030204" pitchFamily="34" charset="0"/>
                <a:ea typeface="Calibri" panose="020F0502020204030204" pitchFamily="34" charset="0"/>
                <a:cs typeface="Times New Roman" panose="02020603050405020304" pitchFamily="18" charset="0"/>
              </a:rPr>
              <a:t>Water circulation pumping pressure is 4bar.</a:t>
            </a:r>
          </a:p>
          <a:p>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p>
        </p:txBody>
      </p:sp>
    </p:spTree>
    <p:extLst>
      <p:ext uri="{BB962C8B-B14F-4D97-AF65-F5344CB8AC3E}">
        <p14:creationId xmlns:p14="http://schemas.microsoft.com/office/powerpoint/2010/main" val="193810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device, miller&#10;&#10;Description automatically generated">
            <a:extLst>
              <a:ext uri="{FF2B5EF4-FFF2-40B4-BE49-F238E27FC236}">
                <a16:creationId xmlns="" xmlns:a16="http://schemas.microsoft.com/office/drawing/2014/main" id="{58F384DC-3260-4D72-B8FB-1AD3A69178A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514" t="14679" r="5158" b="9978"/>
          <a:stretch/>
        </p:blipFill>
        <p:spPr>
          <a:xfrm>
            <a:off x="3609109" y="20425"/>
            <a:ext cx="5534891" cy="3581400"/>
          </a:xfrm>
          <a:noFill/>
        </p:spPr>
      </p:pic>
      <p:pic>
        <p:nvPicPr>
          <p:cNvPr id="7" name="Picture 6">
            <a:extLst>
              <a:ext uri="{FF2B5EF4-FFF2-40B4-BE49-F238E27FC236}">
                <a16:creationId xmlns="" xmlns:a16="http://schemas.microsoft.com/office/drawing/2014/main" id="{159C1E4B-8C86-4AFF-B8D2-4339355ACF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11" b="20000"/>
          <a:stretch/>
        </p:blipFill>
        <p:spPr>
          <a:xfrm>
            <a:off x="135903" y="3971157"/>
            <a:ext cx="4876800" cy="2362200"/>
          </a:xfrm>
          <a:prstGeom prst="rect">
            <a:avLst/>
          </a:prstGeom>
        </p:spPr>
      </p:pic>
      <p:sp>
        <p:nvSpPr>
          <p:cNvPr id="8" name="TextBox 7">
            <a:extLst>
              <a:ext uri="{FF2B5EF4-FFF2-40B4-BE49-F238E27FC236}">
                <a16:creationId xmlns="" xmlns:a16="http://schemas.microsoft.com/office/drawing/2014/main" id="{C982CDBF-D763-4A2C-A8CB-D357E90296AB}"/>
              </a:ext>
            </a:extLst>
          </p:cNvPr>
          <p:cNvSpPr txBox="1"/>
          <p:nvPr/>
        </p:nvSpPr>
        <p:spPr>
          <a:xfrm>
            <a:off x="6096000" y="3601825"/>
            <a:ext cx="723275" cy="369332"/>
          </a:xfrm>
          <a:prstGeom prst="rect">
            <a:avLst/>
          </a:prstGeom>
          <a:noFill/>
        </p:spPr>
        <p:txBody>
          <a:bodyPr wrap="none" rtlCol="0">
            <a:spAutoFit/>
          </a:bodyPr>
          <a:lstStyle/>
          <a:p>
            <a:r>
              <a:rPr lang="en-US" dirty="0">
                <a:solidFill>
                  <a:schemeClr val="tx2"/>
                </a:solidFill>
              </a:rPr>
              <a:t>TCU</a:t>
            </a:r>
            <a:r>
              <a:rPr lang="en-US" dirty="0"/>
              <a:t> </a:t>
            </a:r>
          </a:p>
        </p:txBody>
      </p:sp>
      <p:sp>
        <p:nvSpPr>
          <p:cNvPr id="9" name="TextBox 8">
            <a:extLst>
              <a:ext uri="{FF2B5EF4-FFF2-40B4-BE49-F238E27FC236}">
                <a16:creationId xmlns="" xmlns:a16="http://schemas.microsoft.com/office/drawing/2014/main" id="{A3AB4ADD-4BD6-4FD6-8B34-5D83BFEADDE7}"/>
              </a:ext>
            </a:extLst>
          </p:cNvPr>
          <p:cNvSpPr txBox="1"/>
          <p:nvPr/>
        </p:nvSpPr>
        <p:spPr>
          <a:xfrm>
            <a:off x="3962400" y="4038600"/>
            <a:ext cx="914400" cy="369332"/>
          </a:xfrm>
          <a:prstGeom prst="rect">
            <a:avLst/>
          </a:prstGeom>
          <a:solidFill>
            <a:schemeClr val="tx2"/>
          </a:solidFill>
        </p:spPr>
        <p:txBody>
          <a:bodyPr wrap="square" rtlCol="0">
            <a:spAutoFit/>
          </a:bodyPr>
          <a:lstStyle/>
          <a:p>
            <a:r>
              <a:rPr lang="en-US" dirty="0">
                <a:solidFill>
                  <a:schemeClr val="bg1"/>
                </a:solidFill>
              </a:rPr>
              <a:t>Outlet</a:t>
            </a:r>
          </a:p>
        </p:txBody>
      </p:sp>
      <p:sp>
        <p:nvSpPr>
          <p:cNvPr id="11" name="TextBox 10">
            <a:extLst>
              <a:ext uri="{FF2B5EF4-FFF2-40B4-BE49-F238E27FC236}">
                <a16:creationId xmlns="" xmlns:a16="http://schemas.microsoft.com/office/drawing/2014/main" id="{C6FBFA94-F4F9-417F-B37C-867B7CA25C69}"/>
              </a:ext>
            </a:extLst>
          </p:cNvPr>
          <p:cNvSpPr txBox="1"/>
          <p:nvPr/>
        </p:nvSpPr>
        <p:spPr>
          <a:xfrm>
            <a:off x="1812303" y="5867400"/>
            <a:ext cx="762000" cy="369332"/>
          </a:xfrm>
          <a:prstGeom prst="rect">
            <a:avLst/>
          </a:prstGeom>
          <a:solidFill>
            <a:schemeClr val="tx2"/>
          </a:solidFill>
        </p:spPr>
        <p:txBody>
          <a:bodyPr wrap="square" rtlCol="0">
            <a:spAutoFit/>
          </a:bodyPr>
          <a:lstStyle/>
          <a:p>
            <a:r>
              <a:rPr lang="en-US" dirty="0">
                <a:solidFill>
                  <a:schemeClr val="bg1"/>
                </a:solidFill>
              </a:rPr>
              <a:t>Inlet</a:t>
            </a:r>
          </a:p>
        </p:txBody>
      </p:sp>
      <p:cxnSp>
        <p:nvCxnSpPr>
          <p:cNvPr id="13" name="Straight Arrow Connector 12">
            <a:extLst>
              <a:ext uri="{FF2B5EF4-FFF2-40B4-BE49-F238E27FC236}">
                <a16:creationId xmlns="" xmlns:a16="http://schemas.microsoft.com/office/drawing/2014/main" id="{19C7C8EC-CF2E-4C01-8134-50D032D33147}"/>
              </a:ext>
            </a:extLst>
          </p:cNvPr>
          <p:cNvCxnSpPr>
            <a:cxnSpLocks/>
          </p:cNvCxnSpPr>
          <p:nvPr/>
        </p:nvCxnSpPr>
        <p:spPr bwMode="auto">
          <a:xfrm flipH="1">
            <a:off x="4418814" y="4337851"/>
            <a:ext cx="152400" cy="316468"/>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 xmlns:a16="http://schemas.microsoft.com/office/drawing/2014/main" id="{4FDC7941-779C-4556-9B02-2BD5E3A5A739}"/>
              </a:ext>
            </a:extLst>
          </p:cNvPr>
          <p:cNvCxnSpPr/>
          <p:nvPr/>
        </p:nvCxnSpPr>
        <p:spPr bwMode="auto">
          <a:xfrm flipH="1" flipV="1">
            <a:off x="1447800" y="5562600"/>
            <a:ext cx="533400" cy="30480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6" name="TextBox 15">
            <a:extLst>
              <a:ext uri="{FF2B5EF4-FFF2-40B4-BE49-F238E27FC236}">
                <a16:creationId xmlns="" xmlns:a16="http://schemas.microsoft.com/office/drawing/2014/main" id="{95FDE22E-153C-450F-9AA1-BFEEA8C35913}"/>
              </a:ext>
            </a:extLst>
          </p:cNvPr>
          <p:cNvSpPr txBox="1"/>
          <p:nvPr/>
        </p:nvSpPr>
        <p:spPr>
          <a:xfrm>
            <a:off x="5012703" y="5390346"/>
            <a:ext cx="6493496" cy="954107"/>
          </a:xfrm>
          <a:prstGeom prst="rect">
            <a:avLst/>
          </a:prstGeom>
          <a:noFill/>
        </p:spPr>
        <p:txBody>
          <a:bodyPr wrap="square" rtlCol="0">
            <a:spAutoFit/>
          </a:bodyPr>
          <a:lstStyle/>
          <a:p>
            <a:r>
              <a:rPr lang="en-US" sz="1400" dirty="0">
                <a:solidFill>
                  <a:srgbClr val="080808"/>
                </a:solidFill>
              </a:rPr>
              <a:t>Inlet and outlet different recommended value is,</a:t>
            </a:r>
          </a:p>
          <a:p>
            <a:r>
              <a:rPr lang="en-US" sz="1400" dirty="0">
                <a:solidFill>
                  <a:srgbClr val="080808"/>
                </a:solidFill>
              </a:rPr>
              <a:t>5 C .</a:t>
            </a:r>
          </a:p>
          <a:p>
            <a:endParaRPr lang="en-US" sz="1400" dirty="0"/>
          </a:p>
          <a:p>
            <a:r>
              <a:rPr lang="en-US" sz="1400" dirty="0"/>
              <a:t> </a:t>
            </a:r>
          </a:p>
        </p:txBody>
      </p:sp>
    </p:spTree>
    <p:extLst>
      <p:ext uri="{BB962C8B-B14F-4D97-AF65-F5344CB8AC3E}">
        <p14:creationId xmlns:p14="http://schemas.microsoft.com/office/powerpoint/2010/main" val="3656440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7509CBD-D395-4196-967F-82C62FE610D5}"/>
              </a:ext>
            </a:extLst>
          </p:cNvPr>
          <p:cNvSpPr>
            <a:spLocks noGrp="1"/>
          </p:cNvSpPr>
          <p:nvPr>
            <p:ph idx="1"/>
          </p:nvPr>
        </p:nvSpPr>
        <p:spPr>
          <a:xfrm>
            <a:off x="3429000" y="439182"/>
            <a:ext cx="5715000" cy="5961618"/>
          </a:xfrm>
        </p:spPr>
        <p:txBody>
          <a:bodyPr/>
          <a:lstStyle/>
          <a:p>
            <a:r>
              <a:rPr lang="en-US" sz="2000" dirty="0"/>
              <a:t>Temperature zones and areas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1800" dirty="0"/>
              <a:t>Temperatures should be set by machine operator before 10-15min starting to production.</a:t>
            </a:r>
          </a:p>
          <a:p>
            <a:r>
              <a:rPr lang="en-US" sz="1800" dirty="0"/>
              <a:t>Temperatures must set as specification related to the production.</a:t>
            </a:r>
            <a:r>
              <a:rPr lang="en-US" sz="2000" dirty="0"/>
              <a:t> </a:t>
            </a:r>
          </a:p>
        </p:txBody>
      </p:sp>
      <p:pic>
        <p:nvPicPr>
          <p:cNvPr id="5" name="Picture 4" descr="A picture containing text, bunch, lined, row&#10;&#10;Description automatically generated">
            <a:extLst>
              <a:ext uri="{FF2B5EF4-FFF2-40B4-BE49-F238E27FC236}">
                <a16:creationId xmlns="" xmlns:a16="http://schemas.microsoft.com/office/drawing/2014/main" id="{F046EE7E-7BCB-4145-828F-1FA3C95D8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219200"/>
            <a:ext cx="4114800" cy="3086100"/>
          </a:xfrm>
          <a:prstGeom prst="rect">
            <a:avLst/>
          </a:prstGeom>
        </p:spPr>
      </p:pic>
      <p:pic>
        <p:nvPicPr>
          <p:cNvPr id="7" name="Picture 6" descr="A group of electronic devices&#10;&#10;Description automatically generated with low confidence">
            <a:extLst>
              <a:ext uri="{FF2B5EF4-FFF2-40B4-BE49-F238E27FC236}">
                <a16:creationId xmlns="" xmlns:a16="http://schemas.microsoft.com/office/drawing/2014/main" id="{D5100B9C-CB53-45E1-AB74-6261168950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219200"/>
            <a:ext cx="4114800" cy="3086100"/>
          </a:xfrm>
          <a:prstGeom prst="rect">
            <a:avLst/>
          </a:prstGeom>
        </p:spPr>
      </p:pic>
      <p:sp>
        <p:nvSpPr>
          <p:cNvPr id="9" name="TextBox 8">
            <a:extLst>
              <a:ext uri="{FF2B5EF4-FFF2-40B4-BE49-F238E27FC236}">
                <a16:creationId xmlns="" xmlns:a16="http://schemas.microsoft.com/office/drawing/2014/main" id="{6EF4D344-D897-4665-888F-B576B92603BC}"/>
              </a:ext>
            </a:extLst>
          </p:cNvPr>
          <p:cNvSpPr txBox="1"/>
          <p:nvPr/>
        </p:nvSpPr>
        <p:spPr>
          <a:xfrm>
            <a:off x="554434" y="4346138"/>
            <a:ext cx="1807766" cy="2585323"/>
          </a:xfrm>
          <a:prstGeom prst="rect">
            <a:avLst/>
          </a:prstGeom>
          <a:noFill/>
        </p:spPr>
        <p:txBody>
          <a:bodyPr wrap="square" rtlCol="0">
            <a:spAutoFit/>
          </a:bodyPr>
          <a:lstStyle/>
          <a:p>
            <a:pPr marL="228600" indent="-228600">
              <a:buAutoNum type="arabicParenR"/>
            </a:pPr>
            <a:r>
              <a:rPr lang="en-US" sz="1400" dirty="0">
                <a:solidFill>
                  <a:srgbClr val="080808"/>
                </a:solidFill>
              </a:rPr>
              <a:t>90mm screw</a:t>
            </a:r>
          </a:p>
          <a:p>
            <a:pPr marL="228600" indent="-228600">
              <a:buAutoNum type="arabicParenR"/>
            </a:pPr>
            <a:r>
              <a:rPr lang="en-US" sz="1400" dirty="0">
                <a:solidFill>
                  <a:srgbClr val="080808"/>
                </a:solidFill>
              </a:rPr>
              <a:t>90mm barrel 1</a:t>
            </a:r>
          </a:p>
          <a:p>
            <a:pPr marL="228600" indent="-228600">
              <a:buFontTx/>
              <a:buAutoNum type="arabicParenR"/>
            </a:pPr>
            <a:r>
              <a:rPr lang="en-US" sz="1400" dirty="0">
                <a:solidFill>
                  <a:srgbClr val="080808"/>
                </a:solidFill>
              </a:rPr>
              <a:t>90mm barrel 2</a:t>
            </a:r>
          </a:p>
          <a:p>
            <a:pPr marL="228600" indent="-228600">
              <a:buFontTx/>
              <a:buAutoNum type="arabicParenR"/>
            </a:pPr>
            <a:r>
              <a:rPr lang="en-US" sz="1400" dirty="0">
                <a:solidFill>
                  <a:srgbClr val="080808"/>
                </a:solidFill>
              </a:rPr>
              <a:t>120mm screw</a:t>
            </a:r>
          </a:p>
          <a:p>
            <a:pPr marL="228600" indent="-228600">
              <a:buFontTx/>
              <a:buAutoNum type="arabicParenR"/>
            </a:pPr>
            <a:r>
              <a:rPr lang="en-US" sz="1400" dirty="0">
                <a:solidFill>
                  <a:srgbClr val="080808"/>
                </a:solidFill>
              </a:rPr>
              <a:t>120mm barrel 1</a:t>
            </a:r>
          </a:p>
          <a:p>
            <a:pPr marL="228600" indent="-228600">
              <a:buFontTx/>
              <a:buAutoNum type="arabicParenR"/>
            </a:pPr>
            <a:r>
              <a:rPr lang="en-US" sz="1400" dirty="0">
                <a:solidFill>
                  <a:srgbClr val="080808"/>
                </a:solidFill>
              </a:rPr>
              <a:t>120mm barrel 2</a:t>
            </a:r>
          </a:p>
          <a:p>
            <a:pPr marL="228600" indent="-228600">
              <a:buFontTx/>
              <a:buAutoNum type="arabicParenR"/>
            </a:pPr>
            <a:r>
              <a:rPr lang="en-US" sz="1400" dirty="0">
                <a:solidFill>
                  <a:srgbClr val="080808"/>
                </a:solidFill>
              </a:rPr>
              <a:t>200mm screw</a:t>
            </a:r>
          </a:p>
          <a:p>
            <a:pPr marL="228600" indent="-228600">
              <a:buFontTx/>
              <a:buAutoNum type="arabicParenR"/>
            </a:pPr>
            <a:r>
              <a:rPr lang="en-US" sz="1400" dirty="0">
                <a:solidFill>
                  <a:srgbClr val="080808"/>
                </a:solidFill>
              </a:rPr>
              <a:t>200mm barrel 1</a:t>
            </a:r>
          </a:p>
          <a:p>
            <a:pPr marL="228600" indent="-228600">
              <a:buFontTx/>
              <a:buAutoNum type="arabicParenR"/>
            </a:pPr>
            <a:r>
              <a:rPr lang="en-US" sz="1400" dirty="0">
                <a:solidFill>
                  <a:srgbClr val="080808"/>
                </a:solidFill>
              </a:rPr>
              <a:t>200mm barrel 2</a:t>
            </a:r>
          </a:p>
          <a:p>
            <a:endParaRPr lang="en-US" sz="1200" dirty="0"/>
          </a:p>
          <a:p>
            <a:pPr marL="228600" indent="-228600">
              <a:buAutoNum type="arabicParenR"/>
            </a:pPr>
            <a:endParaRPr lang="en-US" sz="1200" dirty="0"/>
          </a:p>
          <a:p>
            <a:pPr marL="228600" indent="-228600">
              <a:buAutoNum type="arabicParenR"/>
            </a:pPr>
            <a:endParaRPr lang="en-US" sz="1200" dirty="0"/>
          </a:p>
        </p:txBody>
      </p:sp>
      <p:sp>
        <p:nvSpPr>
          <p:cNvPr id="10" name="TextBox 9">
            <a:extLst>
              <a:ext uri="{FF2B5EF4-FFF2-40B4-BE49-F238E27FC236}">
                <a16:creationId xmlns="" xmlns:a16="http://schemas.microsoft.com/office/drawing/2014/main" id="{57B64532-9498-4B70-98BD-384FC3A38652}"/>
              </a:ext>
            </a:extLst>
          </p:cNvPr>
          <p:cNvSpPr txBox="1"/>
          <p:nvPr/>
        </p:nvSpPr>
        <p:spPr>
          <a:xfrm>
            <a:off x="5334000" y="3891894"/>
            <a:ext cx="1168910" cy="307777"/>
          </a:xfrm>
          <a:prstGeom prst="rect">
            <a:avLst/>
          </a:prstGeom>
          <a:noFill/>
        </p:spPr>
        <p:txBody>
          <a:bodyPr wrap="none" rtlCol="0">
            <a:spAutoFit/>
          </a:bodyPr>
          <a:lstStyle/>
          <a:p>
            <a:r>
              <a:rPr lang="en-US" sz="1400" dirty="0">
                <a:solidFill>
                  <a:srgbClr val="080808"/>
                </a:solidFill>
              </a:rPr>
              <a:t>Upper head</a:t>
            </a:r>
          </a:p>
        </p:txBody>
      </p:sp>
      <p:sp>
        <p:nvSpPr>
          <p:cNvPr id="11" name="TextBox 10">
            <a:extLst>
              <a:ext uri="{FF2B5EF4-FFF2-40B4-BE49-F238E27FC236}">
                <a16:creationId xmlns="" xmlns:a16="http://schemas.microsoft.com/office/drawing/2014/main" id="{89903B78-5698-488A-B045-63EBC390890C}"/>
              </a:ext>
            </a:extLst>
          </p:cNvPr>
          <p:cNvSpPr txBox="1"/>
          <p:nvPr/>
        </p:nvSpPr>
        <p:spPr>
          <a:xfrm>
            <a:off x="6629400" y="3891895"/>
            <a:ext cx="1217000" cy="307777"/>
          </a:xfrm>
          <a:prstGeom prst="rect">
            <a:avLst/>
          </a:prstGeom>
          <a:noFill/>
        </p:spPr>
        <p:txBody>
          <a:bodyPr wrap="none" rtlCol="0">
            <a:spAutoFit/>
          </a:bodyPr>
          <a:lstStyle/>
          <a:p>
            <a:r>
              <a:rPr lang="en-US" sz="1400" dirty="0">
                <a:solidFill>
                  <a:srgbClr val="080808"/>
                </a:solidFill>
              </a:rPr>
              <a:t>Middle head</a:t>
            </a:r>
          </a:p>
        </p:txBody>
      </p:sp>
      <p:sp>
        <p:nvSpPr>
          <p:cNvPr id="12" name="TextBox 11">
            <a:extLst>
              <a:ext uri="{FF2B5EF4-FFF2-40B4-BE49-F238E27FC236}">
                <a16:creationId xmlns="" xmlns:a16="http://schemas.microsoft.com/office/drawing/2014/main" id="{4CDA7B8F-02A8-4969-8342-419C6E826511}"/>
              </a:ext>
            </a:extLst>
          </p:cNvPr>
          <p:cNvSpPr txBox="1"/>
          <p:nvPr/>
        </p:nvSpPr>
        <p:spPr>
          <a:xfrm>
            <a:off x="7834880" y="3891894"/>
            <a:ext cx="1178528" cy="307777"/>
          </a:xfrm>
          <a:prstGeom prst="rect">
            <a:avLst/>
          </a:prstGeom>
          <a:noFill/>
        </p:spPr>
        <p:txBody>
          <a:bodyPr wrap="none" rtlCol="0">
            <a:spAutoFit/>
          </a:bodyPr>
          <a:lstStyle/>
          <a:p>
            <a:r>
              <a:rPr lang="en-US" sz="1400" dirty="0">
                <a:solidFill>
                  <a:srgbClr val="080808"/>
                </a:solidFill>
              </a:rPr>
              <a:t>Lower head</a:t>
            </a:r>
          </a:p>
        </p:txBody>
      </p:sp>
      <p:cxnSp>
        <p:nvCxnSpPr>
          <p:cNvPr id="14" name="Straight Arrow Connector 13">
            <a:extLst>
              <a:ext uri="{FF2B5EF4-FFF2-40B4-BE49-F238E27FC236}">
                <a16:creationId xmlns="" xmlns:a16="http://schemas.microsoft.com/office/drawing/2014/main" id="{8FF98D47-A85E-4133-9F4A-4DD2BA64FC9C}"/>
              </a:ext>
            </a:extLst>
          </p:cNvPr>
          <p:cNvCxnSpPr/>
          <p:nvPr/>
        </p:nvCxnSpPr>
        <p:spPr bwMode="auto">
          <a:xfrm flipV="1">
            <a:off x="6248400" y="3429000"/>
            <a:ext cx="237846" cy="462894"/>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5" name="Straight Arrow Connector 14">
            <a:extLst>
              <a:ext uri="{FF2B5EF4-FFF2-40B4-BE49-F238E27FC236}">
                <a16:creationId xmlns="" xmlns:a16="http://schemas.microsoft.com/office/drawing/2014/main" id="{138D5A3A-309C-4216-B213-C8B6609B3BD3}"/>
              </a:ext>
            </a:extLst>
          </p:cNvPr>
          <p:cNvCxnSpPr>
            <a:cxnSpLocks/>
          </p:cNvCxnSpPr>
          <p:nvPr/>
        </p:nvCxnSpPr>
        <p:spPr bwMode="auto">
          <a:xfrm flipV="1">
            <a:off x="7137400" y="3429000"/>
            <a:ext cx="45157" cy="462894"/>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 xmlns:a16="http://schemas.microsoft.com/office/drawing/2014/main" id="{F8ABB58D-2192-4E1B-BCE8-DC9679269C66}"/>
              </a:ext>
            </a:extLst>
          </p:cNvPr>
          <p:cNvCxnSpPr>
            <a:cxnSpLocks/>
          </p:cNvCxnSpPr>
          <p:nvPr/>
        </p:nvCxnSpPr>
        <p:spPr bwMode="auto">
          <a:xfrm flipH="1" flipV="1">
            <a:off x="7903003" y="3338916"/>
            <a:ext cx="346354" cy="629309"/>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
        <p:nvSpPr>
          <p:cNvPr id="19" name="TextBox 18">
            <a:extLst>
              <a:ext uri="{FF2B5EF4-FFF2-40B4-BE49-F238E27FC236}">
                <a16:creationId xmlns="" xmlns:a16="http://schemas.microsoft.com/office/drawing/2014/main" id="{BA6F3DE8-981B-4458-92D9-C7DE2281C371}"/>
              </a:ext>
            </a:extLst>
          </p:cNvPr>
          <p:cNvSpPr txBox="1"/>
          <p:nvPr/>
        </p:nvSpPr>
        <p:spPr>
          <a:xfrm>
            <a:off x="1316291" y="1600200"/>
            <a:ext cx="284052" cy="307777"/>
          </a:xfrm>
          <a:prstGeom prst="rect">
            <a:avLst/>
          </a:prstGeom>
          <a:solidFill>
            <a:srgbClr val="FFFF00"/>
          </a:solidFill>
        </p:spPr>
        <p:txBody>
          <a:bodyPr wrap="none" rtlCol="0">
            <a:spAutoFit/>
          </a:bodyPr>
          <a:lstStyle/>
          <a:p>
            <a:r>
              <a:rPr lang="en-US" sz="1400" dirty="0"/>
              <a:t>1</a:t>
            </a:r>
          </a:p>
        </p:txBody>
      </p:sp>
      <p:sp>
        <p:nvSpPr>
          <p:cNvPr id="20" name="TextBox 19">
            <a:extLst>
              <a:ext uri="{FF2B5EF4-FFF2-40B4-BE49-F238E27FC236}">
                <a16:creationId xmlns="" xmlns:a16="http://schemas.microsoft.com/office/drawing/2014/main" id="{8BA3A54E-6F80-49F2-9347-4CC112E3F6C5}"/>
              </a:ext>
            </a:extLst>
          </p:cNvPr>
          <p:cNvSpPr txBox="1"/>
          <p:nvPr/>
        </p:nvSpPr>
        <p:spPr>
          <a:xfrm>
            <a:off x="1828800" y="1600199"/>
            <a:ext cx="284052" cy="307777"/>
          </a:xfrm>
          <a:prstGeom prst="rect">
            <a:avLst/>
          </a:prstGeom>
          <a:solidFill>
            <a:srgbClr val="FFFF00"/>
          </a:solidFill>
        </p:spPr>
        <p:txBody>
          <a:bodyPr wrap="none" rtlCol="0">
            <a:spAutoFit/>
          </a:bodyPr>
          <a:lstStyle/>
          <a:p>
            <a:r>
              <a:rPr lang="en-US" sz="1400" dirty="0"/>
              <a:t>2</a:t>
            </a:r>
          </a:p>
        </p:txBody>
      </p:sp>
      <p:sp>
        <p:nvSpPr>
          <p:cNvPr id="21" name="TextBox 20">
            <a:extLst>
              <a:ext uri="{FF2B5EF4-FFF2-40B4-BE49-F238E27FC236}">
                <a16:creationId xmlns="" xmlns:a16="http://schemas.microsoft.com/office/drawing/2014/main" id="{7F3CF441-9882-4D95-AC26-27B9820196BE}"/>
              </a:ext>
            </a:extLst>
          </p:cNvPr>
          <p:cNvSpPr txBox="1"/>
          <p:nvPr/>
        </p:nvSpPr>
        <p:spPr>
          <a:xfrm>
            <a:off x="2372645" y="1600199"/>
            <a:ext cx="284052" cy="307777"/>
          </a:xfrm>
          <a:prstGeom prst="rect">
            <a:avLst/>
          </a:prstGeom>
          <a:solidFill>
            <a:srgbClr val="FFFF00"/>
          </a:solidFill>
        </p:spPr>
        <p:txBody>
          <a:bodyPr wrap="none" rtlCol="0">
            <a:spAutoFit/>
          </a:bodyPr>
          <a:lstStyle/>
          <a:p>
            <a:r>
              <a:rPr lang="en-US" sz="1400" dirty="0"/>
              <a:t>3</a:t>
            </a:r>
          </a:p>
        </p:txBody>
      </p:sp>
      <p:sp>
        <p:nvSpPr>
          <p:cNvPr id="22" name="TextBox 21">
            <a:extLst>
              <a:ext uri="{FF2B5EF4-FFF2-40B4-BE49-F238E27FC236}">
                <a16:creationId xmlns="" xmlns:a16="http://schemas.microsoft.com/office/drawing/2014/main" id="{0336A9BB-879E-44E5-9BB5-2B6099663EBA}"/>
              </a:ext>
            </a:extLst>
          </p:cNvPr>
          <p:cNvSpPr txBox="1"/>
          <p:nvPr/>
        </p:nvSpPr>
        <p:spPr>
          <a:xfrm>
            <a:off x="2880574" y="1600199"/>
            <a:ext cx="284052" cy="307777"/>
          </a:xfrm>
          <a:prstGeom prst="rect">
            <a:avLst/>
          </a:prstGeom>
          <a:solidFill>
            <a:srgbClr val="FFFF00"/>
          </a:solidFill>
        </p:spPr>
        <p:txBody>
          <a:bodyPr wrap="none" rtlCol="0">
            <a:spAutoFit/>
          </a:bodyPr>
          <a:lstStyle/>
          <a:p>
            <a:r>
              <a:rPr lang="en-US" sz="1400" dirty="0"/>
              <a:t>4</a:t>
            </a:r>
          </a:p>
        </p:txBody>
      </p:sp>
      <p:sp>
        <p:nvSpPr>
          <p:cNvPr id="23" name="TextBox 22">
            <a:extLst>
              <a:ext uri="{FF2B5EF4-FFF2-40B4-BE49-F238E27FC236}">
                <a16:creationId xmlns="" xmlns:a16="http://schemas.microsoft.com/office/drawing/2014/main" id="{515F407E-1351-4D73-B664-F3230FD90CD0}"/>
              </a:ext>
            </a:extLst>
          </p:cNvPr>
          <p:cNvSpPr txBox="1"/>
          <p:nvPr/>
        </p:nvSpPr>
        <p:spPr>
          <a:xfrm>
            <a:off x="3352800" y="1619754"/>
            <a:ext cx="284052" cy="307777"/>
          </a:xfrm>
          <a:prstGeom prst="rect">
            <a:avLst/>
          </a:prstGeom>
          <a:solidFill>
            <a:srgbClr val="FFFF00"/>
          </a:solidFill>
        </p:spPr>
        <p:txBody>
          <a:bodyPr wrap="none" rtlCol="0">
            <a:spAutoFit/>
          </a:bodyPr>
          <a:lstStyle/>
          <a:p>
            <a:r>
              <a:rPr lang="en-US" sz="1400" dirty="0"/>
              <a:t>5</a:t>
            </a:r>
          </a:p>
        </p:txBody>
      </p:sp>
      <p:sp>
        <p:nvSpPr>
          <p:cNvPr id="24" name="TextBox 23">
            <a:extLst>
              <a:ext uri="{FF2B5EF4-FFF2-40B4-BE49-F238E27FC236}">
                <a16:creationId xmlns="" xmlns:a16="http://schemas.microsoft.com/office/drawing/2014/main" id="{8BFE4235-3FE0-41F0-865E-3AB72F20A9D0}"/>
              </a:ext>
            </a:extLst>
          </p:cNvPr>
          <p:cNvSpPr txBox="1"/>
          <p:nvPr/>
        </p:nvSpPr>
        <p:spPr>
          <a:xfrm>
            <a:off x="1316291" y="3814336"/>
            <a:ext cx="284052" cy="307777"/>
          </a:xfrm>
          <a:prstGeom prst="rect">
            <a:avLst/>
          </a:prstGeom>
          <a:solidFill>
            <a:srgbClr val="FFFF00"/>
          </a:solidFill>
        </p:spPr>
        <p:txBody>
          <a:bodyPr wrap="none" rtlCol="0">
            <a:spAutoFit/>
          </a:bodyPr>
          <a:lstStyle/>
          <a:p>
            <a:r>
              <a:rPr lang="en-US" sz="1400" dirty="0"/>
              <a:t>6</a:t>
            </a:r>
          </a:p>
        </p:txBody>
      </p:sp>
      <p:sp>
        <p:nvSpPr>
          <p:cNvPr id="25" name="TextBox 24">
            <a:extLst>
              <a:ext uri="{FF2B5EF4-FFF2-40B4-BE49-F238E27FC236}">
                <a16:creationId xmlns="" xmlns:a16="http://schemas.microsoft.com/office/drawing/2014/main" id="{D36B2931-BB3C-4009-9E93-31F1B151887C}"/>
              </a:ext>
            </a:extLst>
          </p:cNvPr>
          <p:cNvSpPr txBox="1"/>
          <p:nvPr/>
        </p:nvSpPr>
        <p:spPr>
          <a:xfrm>
            <a:off x="1864717" y="3815037"/>
            <a:ext cx="284052" cy="307777"/>
          </a:xfrm>
          <a:prstGeom prst="rect">
            <a:avLst/>
          </a:prstGeom>
          <a:solidFill>
            <a:srgbClr val="FFFF00"/>
          </a:solidFill>
        </p:spPr>
        <p:txBody>
          <a:bodyPr wrap="none" rtlCol="0">
            <a:spAutoFit/>
          </a:bodyPr>
          <a:lstStyle/>
          <a:p>
            <a:r>
              <a:rPr lang="en-US" sz="1400" dirty="0"/>
              <a:t>7</a:t>
            </a:r>
          </a:p>
        </p:txBody>
      </p:sp>
      <p:sp>
        <p:nvSpPr>
          <p:cNvPr id="26" name="TextBox 25">
            <a:extLst>
              <a:ext uri="{FF2B5EF4-FFF2-40B4-BE49-F238E27FC236}">
                <a16:creationId xmlns="" xmlns:a16="http://schemas.microsoft.com/office/drawing/2014/main" id="{AC1887E3-EF83-4F4F-B453-843EF1EFAA7F}"/>
              </a:ext>
            </a:extLst>
          </p:cNvPr>
          <p:cNvSpPr txBox="1"/>
          <p:nvPr/>
        </p:nvSpPr>
        <p:spPr>
          <a:xfrm>
            <a:off x="2397008" y="3814336"/>
            <a:ext cx="284052" cy="307777"/>
          </a:xfrm>
          <a:prstGeom prst="rect">
            <a:avLst/>
          </a:prstGeom>
          <a:solidFill>
            <a:srgbClr val="FFFF00"/>
          </a:solidFill>
        </p:spPr>
        <p:txBody>
          <a:bodyPr wrap="none" rtlCol="0">
            <a:spAutoFit/>
          </a:bodyPr>
          <a:lstStyle/>
          <a:p>
            <a:r>
              <a:rPr lang="en-US" sz="1400" dirty="0"/>
              <a:t>8</a:t>
            </a:r>
          </a:p>
        </p:txBody>
      </p:sp>
      <p:sp>
        <p:nvSpPr>
          <p:cNvPr id="27" name="TextBox 26">
            <a:extLst>
              <a:ext uri="{FF2B5EF4-FFF2-40B4-BE49-F238E27FC236}">
                <a16:creationId xmlns="" xmlns:a16="http://schemas.microsoft.com/office/drawing/2014/main" id="{BBDC12F6-B93D-4A94-B421-AD32142A24AC}"/>
              </a:ext>
            </a:extLst>
          </p:cNvPr>
          <p:cNvSpPr txBox="1"/>
          <p:nvPr/>
        </p:nvSpPr>
        <p:spPr>
          <a:xfrm>
            <a:off x="2910307" y="3814335"/>
            <a:ext cx="284052" cy="307777"/>
          </a:xfrm>
          <a:prstGeom prst="rect">
            <a:avLst/>
          </a:prstGeom>
          <a:solidFill>
            <a:srgbClr val="FFFF00"/>
          </a:solidFill>
        </p:spPr>
        <p:txBody>
          <a:bodyPr wrap="none" rtlCol="0">
            <a:spAutoFit/>
          </a:bodyPr>
          <a:lstStyle/>
          <a:p>
            <a:r>
              <a:rPr lang="en-US" sz="1400" dirty="0"/>
              <a:t>9</a:t>
            </a:r>
          </a:p>
        </p:txBody>
      </p:sp>
    </p:spTree>
    <p:extLst>
      <p:ext uri="{BB962C8B-B14F-4D97-AF65-F5344CB8AC3E}">
        <p14:creationId xmlns:p14="http://schemas.microsoft.com/office/powerpoint/2010/main" val="676017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5618B9-57FA-4376-8544-352B39DC1CEF}"/>
              </a:ext>
            </a:extLst>
          </p:cNvPr>
          <p:cNvSpPr>
            <a:spLocks noGrp="1"/>
          </p:cNvSpPr>
          <p:nvPr>
            <p:ph type="title"/>
          </p:nvPr>
        </p:nvSpPr>
        <p:spPr/>
        <p:txBody>
          <a:bodyPr/>
          <a:lstStyle/>
          <a:p>
            <a:r>
              <a:rPr lang="en-US" dirty="0"/>
              <a:t>2. Head Area</a:t>
            </a:r>
          </a:p>
        </p:txBody>
      </p:sp>
      <p:sp>
        <p:nvSpPr>
          <p:cNvPr id="3" name="Content Placeholder 2">
            <a:extLst>
              <a:ext uri="{FF2B5EF4-FFF2-40B4-BE49-F238E27FC236}">
                <a16:creationId xmlns="" xmlns:a16="http://schemas.microsoft.com/office/drawing/2014/main" id="{EAF6BDD6-0789-48EA-8DF2-A97AE1D56A28}"/>
              </a:ext>
            </a:extLst>
          </p:cNvPr>
          <p:cNvSpPr>
            <a:spLocks noGrp="1"/>
          </p:cNvSpPr>
          <p:nvPr>
            <p:ph idx="1"/>
          </p:nvPr>
        </p:nvSpPr>
        <p:spPr/>
        <p:txBody>
          <a:bodyPr/>
          <a:lstStyle/>
          <a:p>
            <a:pPr>
              <a:lnSpc>
                <a:spcPct val="150000"/>
              </a:lnSpc>
            </a:pPr>
            <a:r>
              <a:rPr lang="en-US" sz="1800" dirty="0"/>
              <a:t>Above 3 extruders connected to the same head. The whole head divided in to 3 parts,</a:t>
            </a:r>
          </a:p>
          <a:p>
            <a:pPr lvl="2">
              <a:lnSpc>
                <a:spcPct val="150000"/>
              </a:lnSpc>
              <a:buFont typeface="Wingdings" panose="05000000000000000000" pitchFamily="2" charset="2"/>
              <a:buChar char="Ø"/>
            </a:pPr>
            <a:r>
              <a:rPr lang="en-US" sz="1800" dirty="0"/>
              <a:t>Upper Head(200mm connected)</a:t>
            </a:r>
          </a:p>
          <a:p>
            <a:pPr lvl="2">
              <a:lnSpc>
                <a:spcPct val="150000"/>
              </a:lnSpc>
              <a:buFont typeface="Wingdings" panose="05000000000000000000" pitchFamily="2" charset="2"/>
              <a:buChar char="Ø"/>
            </a:pPr>
            <a:r>
              <a:rPr lang="en-US" sz="1800" dirty="0"/>
              <a:t>Middle Head(120mm connected) </a:t>
            </a:r>
          </a:p>
          <a:p>
            <a:pPr lvl="2">
              <a:lnSpc>
                <a:spcPct val="150000"/>
              </a:lnSpc>
              <a:buFont typeface="Wingdings" panose="05000000000000000000" pitchFamily="2" charset="2"/>
              <a:buChar char="Ø"/>
            </a:pPr>
            <a:r>
              <a:rPr lang="en-US" sz="1800" dirty="0"/>
              <a:t>Lower Head(90mm connected)</a:t>
            </a:r>
          </a:p>
          <a:p>
            <a:pPr>
              <a:lnSpc>
                <a:spcPct val="150000"/>
              </a:lnSpc>
              <a:buFont typeface="Arial" panose="020B0604020202020204" pitchFamily="34" charset="0"/>
              <a:buChar char="•"/>
            </a:pPr>
            <a:r>
              <a:rPr lang="en-US" sz="1800" dirty="0"/>
              <a:t>Head is working as nozzle of the extrusion procedure therefor production output dimension and shape got by head area because insert, performer and Die fixed in the front of the head. </a:t>
            </a:r>
          </a:p>
          <a:p>
            <a:pPr>
              <a:lnSpc>
                <a:spcPct val="150000"/>
              </a:lnSpc>
              <a:buFont typeface="Arial" panose="020B0604020202020204" pitchFamily="34" charset="0"/>
              <a:buChar char="•"/>
            </a:pPr>
            <a:r>
              <a:rPr lang="en-US" sz="1800" dirty="0"/>
              <a:t>Head part can be opening by 3 parts, these parts are too heavy therefore hydraulic powered piston will use for opening and clamping cassette. </a:t>
            </a:r>
          </a:p>
          <a:p>
            <a:pPr lvl="2">
              <a:buFont typeface="Arial" panose="020B0604020202020204" pitchFamily="34" charset="0"/>
              <a:buChar char="•"/>
            </a:pPr>
            <a:endParaRPr lang="en-US" sz="1400" dirty="0"/>
          </a:p>
        </p:txBody>
      </p:sp>
    </p:spTree>
    <p:extLst>
      <p:ext uri="{BB962C8B-B14F-4D97-AF65-F5344CB8AC3E}">
        <p14:creationId xmlns:p14="http://schemas.microsoft.com/office/powerpoint/2010/main" val="3175302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iller&#10;&#10;Description automatically generated">
            <a:extLst>
              <a:ext uri="{FF2B5EF4-FFF2-40B4-BE49-F238E27FC236}">
                <a16:creationId xmlns="" xmlns:a16="http://schemas.microsoft.com/office/drawing/2014/main" id="{FC99C753-0C7C-4D06-979E-192B9595204E}"/>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1079"/>
          <a:stretch/>
        </p:blipFill>
        <p:spPr>
          <a:xfrm>
            <a:off x="3276600" y="495300"/>
            <a:ext cx="4948833" cy="5867400"/>
          </a:xfrm>
        </p:spPr>
      </p:pic>
      <p:sp>
        <p:nvSpPr>
          <p:cNvPr id="7" name="TextBox 6">
            <a:extLst>
              <a:ext uri="{FF2B5EF4-FFF2-40B4-BE49-F238E27FC236}">
                <a16:creationId xmlns="" xmlns:a16="http://schemas.microsoft.com/office/drawing/2014/main" id="{0A403120-0DB0-4A40-8ABF-4C250FBA5FA6}"/>
              </a:ext>
            </a:extLst>
          </p:cNvPr>
          <p:cNvSpPr txBox="1"/>
          <p:nvPr/>
        </p:nvSpPr>
        <p:spPr>
          <a:xfrm>
            <a:off x="1228330" y="1905000"/>
            <a:ext cx="1454244" cy="369332"/>
          </a:xfrm>
          <a:prstGeom prst="rect">
            <a:avLst/>
          </a:prstGeom>
          <a:noFill/>
        </p:spPr>
        <p:txBody>
          <a:bodyPr wrap="none" rtlCol="0">
            <a:spAutoFit/>
          </a:bodyPr>
          <a:lstStyle/>
          <a:p>
            <a:r>
              <a:rPr lang="en-US" dirty="0"/>
              <a:t>Upper head</a:t>
            </a:r>
          </a:p>
        </p:txBody>
      </p:sp>
      <p:sp>
        <p:nvSpPr>
          <p:cNvPr id="8" name="TextBox 7">
            <a:extLst>
              <a:ext uri="{FF2B5EF4-FFF2-40B4-BE49-F238E27FC236}">
                <a16:creationId xmlns="" xmlns:a16="http://schemas.microsoft.com/office/drawing/2014/main" id="{8A9CEC6E-5BB3-432B-9949-2EFB5D4E0FC8}"/>
              </a:ext>
            </a:extLst>
          </p:cNvPr>
          <p:cNvSpPr txBox="1"/>
          <p:nvPr/>
        </p:nvSpPr>
        <p:spPr>
          <a:xfrm>
            <a:off x="1231472" y="3244334"/>
            <a:ext cx="1518364" cy="369332"/>
          </a:xfrm>
          <a:prstGeom prst="rect">
            <a:avLst/>
          </a:prstGeom>
          <a:noFill/>
        </p:spPr>
        <p:txBody>
          <a:bodyPr wrap="none" rtlCol="0">
            <a:spAutoFit/>
          </a:bodyPr>
          <a:lstStyle/>
          <a:p>
            <a:r>
              <a:rPr lang="en-US" dirty="0"/>
              <a:t>Middle head</a:t>
            </a:r>
          </a:p>
        </p:txBody>
      </p:sp>
      <p:sp>
        <p:nvSpPr>
          <p:cNvPr id="9" name="TextBox 8">
            <a:extLst>
              <a:ext uri="{FF2B5EF4-FFF2-40B4-BE49-F238E27FC236}">
                <a16:creationId xmlns="" xmlns:a16="http://schemas.microsoft.com/office/drawing/2014/main" id="{08EAD2C2-998F-42B7-B108-7B4C153AB324}"/>
              </a:ext>
            </a:extLst>
          </p:cNvPr>
          <p:cNvSpPr txBox="1"/>
          <p:nvPr/>
        </p:nvSpPr>
        <p:spPr>
          <a:xfrm>
            <a:off x="1228330" y="4800600"/>
            <a:ext cx="1467068" cy="369332"/>
          </a:xfrm>
          <a:prstGeom prst="rect">
            <a:avLst/>
          </a:prstGeom>
          <a:noFill/>
        </p:spPr>
        <p:txBody>
          <a:bodyPr wrap="none" rtlCol="0">
            <a:spAutoFit/>
          </a:bodyPr>
          <a:lstStyle/>
          <a:p>
            <a:r>
              <a:rPr lang="en-US" dirty="0"/>
              <a:t>Lower head</a:t>
            </a:r>
          </a:p>
        </p:txBody>
      </p:sp>
      <p:sp>
        <p:nvSpPr>
          <p:cNvPr id="10" name="TextBox 9">
            <a:extLst>
              <a:ext uri="{FF2B5EF4-FFF2-40B4-BE49-F238E27FC236}">
                <a16:creationId xmlns="" xmlns:a16="http://schemas.microsoft.com/office/drawing/2014/main" id="{83DD9B69-2C74-46EA-B401-EA185EF9F8F5}"/>
              </a:ext>
            </a:extLst>
          </p:cNvPr>
          <p:cNvSpPr txBox="1"/>
          <p:nvPr/>
        </p:nvSpPr>
        <p:spPr>
          <a:xfrm>
            <a:off x="6426606" y="4846221"/>
            <a:ext cx="1107996" cy="369332"/>
          </a:xfrm>
          <a:prstGeom prst="rect">
            <a:avLst/>
          </a:prstGeom>
          <a:solidFill>
            <a:schemeClr val="tx1">
              <a:lumMod val="40000"/>
              <a:lumOff val="60000"/>
            </a:schemeClr>
          </a:solidFill>
        </p:spPr>
        <p:txBody>
          <a:bodyPr wrap="none" rtlCol="0">
            <a:spAutoFit/>
          </a:bodyPr>
          <a:lstStyle/>
          <a:p>
            <a:r>
              <a:rPr lang="en-US" sz="1800" dirty="0"/>
              <a:t>cassette</a:t>
            </a:r>
            <a:endParaRPr lang="en-US" dirty="0"/>
          </a:p>
        </p:txBody>
      </p:sp>
      <p:cxnSp>
        <p:nvCxnSpPr>
          <p:cNvPr id="12" name="Straight Arrow Connector 11">
            <a:extLst>
              <a:ext uri="{FF2B5EF4-FFF2-40B4-BE49-F238E27FC236}">
                <a16:creationId xmlns="" xmlns:a16="http://schemas.microsoft.com/office/drawing/2014/main" id="{7D37557D-F3DE-4E92-9FB3-799E3010D113}"/>
              </a:ext>
            </a:extLst>
          </p:cNvPr>
          <p:cNvCxnSpPr>
            <a:cxnSpLocks/>
          </p:cNvCxnSpPr>
          <p:nvPr/>
        </p:nvCxnSpPr>
        <p:spPr bwMode="auto">
          <a:xfrm>
            <a:off x="2590800" y="2089666"/>
            <a:ext cx="1524000" cy="120134"/>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 xmlns:a16="http://schemas.microsoft.com/office/drawing/2014/main" id="{BB97D167-DA8E-47E1-891E-1C7A7CB59A5D}"/>
              </a:ext>
            </a:extLst>
          </p:cNvPr>
          <p:cNvCxnSpPr>
            <a:cxnSpLocks/>
            <a:stCxn id="8" idx="3"/>
          </p:cNvCxnSpPr>
          <p:nvPr/>
        </p:nvCxnSpPr>
        <p:spPr bwMode="auto">
          <a:xfrm flipV="1">
            <a:off x="2749836" y="3179802"/>
            <a:ext cx="1669764" cy="249198"/>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 xmlns:a16="http://schemas.microsoft.com/office/drawing/2014/main" id="{B4EA12F1-8F58-48D6-8C2E-FF2461966945}"/>
              </a:ext>
            </a:extLst>
          </p:cNvPr>
          <p:cNvCxnSpPr>
            <a:cxnSpLocks/>
          </p:cNvCxnSpPr>
          <p:nvPr/>
        </p:nvCxnSpPr>
        <p:spPr bwMode="auto">
          <a:xfrm flipV="1">
            <a:off x="2682574" y="3868698"/>
            <a:ext cx="1660826" cy="1053948"/>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 xmlns:a16="http://schemas.microsoft.com/office/drawing/2014/main" id="{BCFC40F9-C134-4275-AD17-FFB6414074DD}"/>
              </a:ext>
            </a:extLst>
          </p:cNvPr>
          <p:cNvCxnSpPr>
            <a:cxnSpLocks/>
          </p:cNvCxnSpPr>
          <p:nvPr/>
        </p:nvCxnSpPr>
        <p:spPr bwMode="auto">
          <a:xfrm flipV="1">
            <a:off x="6858000" y="3429000"/>
            <a:ext cx="228600" cy="1417221"/>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 xmlns:a16="http://schemas.microsoft.com/office/drawing/2014/main" id="{0E4453AB-0974-4885-B250-7C914A77DFF5}"/>
              </a:ext>
            </a:extLst>
          </p:cNvPr>
          <p:cNvCxnSpPr>
            <a:cxnSpLocks/>
          </p:cNvCxnSpPr>
          <p:nvPr/>
        </p:nvCxnSpPr>
        <p:spPr bwMode="auto">
          <a:xfrm flipV="1">
            <a:off x="5264436" y="3429000"/>
            <a:ext cx="69564" cy="1213702"/>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27" name="TextBox 26">
            <a:extLst>
              <a:ext uri="{FF2B5EF4-FFF2-40B4-BE49-F238E27FC236}">
                <a16:creationId xmlns="" xmlns:a16="http://schemas.microsoft.com/office/drawing/2014/main" id="{0AFC057F-2884-4E5A-B110-D30B02831324}"/>
              </a:ext>
            </a:extLst>
          </p:cNvPr>
          <p:cNvSpPr txBox="1"/>
          <p:nvPr/>
        </p:nvSpPr>
        <p:spPr>
          <a:xfrm>
            <a:off x="4704294" y="4642701"/>
            <a:ext cx="889987" cy="369332"/>
          </a:xfrm>
          <a:prstGeom prst="rect">
            <a:avLst/>
          </a:prstGeom>
          <a:solidFill>
            <a:schemeClr val="tx1">
              <a:lumMod val="40000"/>
              <a:lumOff val="60000"/>
            </a:schemeClr>
          </a:solidFill>
        </p:spPr>
        <p:txBody>
          <a:bodyPr wrap="none" rtlCol="0">
            <a:spAutoFit/>
          </a:bodyPr>
          <a:lstStyle/>
          <a:p>
            <a:r>
              <a:rPr lang="en-US" sz="1800" dirty="0"/>
              <a:t>Clamp</a:t>
            </a:r>
            <a:endParaRPr lang="en-US" dirty="0"/>
          </a:p>
        </p:txBody>
      </p:sp>
    </p:spTree>
    <p:extLst>
      <p:ext uri="{BB962C8B-B14F-4D97-AF65-F5344CB8AC3E}">
        <p14:creationId xmlns:p14="http://schemas.microsoft.com/office/powerpoint/2010/main" val="96987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852AC1B-00F8-4A4B-A373-898E238506D3}"/>
              </a:ext>
            </a:extLst>
          </p:cNvPr>
          <p:cNvSpPr>
            <a:spLocks noGrp="1"/>
          </p:cNvSpPr>
          <p:nvPr>
            <p:ph idx="1"/>
          </p:nvPr>
        </p:nvSpPr>
        <p:spPr>
          <a:xfrm>
            <a:off x="3124200" y="685800"/>
            <a:ext cx="3885414" cy="5943600"/>
          </a:xfrm>
        </p:spPr>
        <p:txBody>
          <a:bodyPr/>
          <a:lstStyle/>
          <a:p>
            <a:pPr marL="0" indent="0">
              <a:buNone/>
            </a:pPr>
            <a:r>
              <a:rPr lang="en-US" dirty="0"/>
              <a:t>Head opening Stages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pic>
        <p:nvPicPr>
          <p:cNvPr id="5" name="Picture 4" descr="A picture containing miller&#10;&#10;Description automatically generated">
            <a:extLst>
              <a:ext uri="{FF2B5EF4-FFF2-40B4-BE49-F238E27FC236}">
                <a16:creationId xmlns="" xmlns:a16="http://schemas.microsoft.com/office/drawing/2014/main" id="{D6693639-E44B-4FF6-9195-B0E11E2D341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0312"/>
          <a:stretch/>
        </p:blipFill>
        <p:spPr>
          <a:xfrm>
            <a:off x="304800" y="1603244"/>
            <a:ext cx="2590800" cy="2438400"/>
          </a:xfrm>
          <a:prstGeom prst="rect">
            <a:avLst/>
          </a:prstGeom>
        </p:spPr>
      </p:pic>
      <p:pic>
        <p:nvPicPr>
          <p:cNvPr id="7" name="Picture 6" descr="A large machine in a factory&#10;&#10;Description automatically generated with low confidence">
            <a:extLst>
              <a:ext uri="{FF2B5EF4-FFF2-40B4-BE49-F238E27FC236}">
                <a16:creationId xmlns="" xmlns:a16="http://schemas.microsoft.com/office/drawing/2014/main" id="{50CFD58D-8678-4066-9D0C-8B6D7EBE68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59" r="15703"/>
          <a:stretch/>
        </p:blipFill>
        <p:spPr>
          <a:xfrm>
            <a:off x="3429000" y="1603244"/>
            <a:ext cx="2579464" cy="2438400"/>
          </a:xfrm>
          <a:prstGeom prst="rect">
            <a:avLst/>
          </a:prstGeom>
        </p:spPr>
      </p:pic>
      <p:pic>
        <p:nvPicPr>
          <p:cNvPr id="9" name="Picture 8" descr="A picture containing text, miller&#10;&#10;Description automatically generated">
            <a:extLst>
              <a:ext uri="{FF2B5EF4-FFF2-40B4-BE49-F238E27FC236}">
                <a16:creationId xmlns="" xmlns:a16="http://schemas.microsoft.com/office/drawing/2014/main" id="{74E9D32F-1855-4D4F-904C-D3DF340928A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91" r="11570"/>
          <a:stretch/>
        </p:blipFill>
        <p:spPr>
          <a:xfrm>
            <a:off x="6411304" y="1603244"/>
            <a:ext cx="2580296" cy="2439186"/>
          </a:xfrm>
          <a:prstGeom prst="rect">
            <a:avLst/>
          </a:prstGeom>
        </p:spPr>
      </p:pic>
      <p:cxnSp>
        <p:nvCxnSpPr>
          <p:cNvPr id="11" name="Straight Arrow Connector 10">
            <a:extLst>
              <a:ext uri="{FF2B5EF4-FFF2-40B4-BE49-F238E27FC236}">
                <a16:creationId xmlns="" xmlns:a16="http://schemas.microsoft.com/office/drawing/2014/main" id="{11B9D949-38C3-4BAD-BDF5-A8B387C58286}"/>
              </a:ext>
            </a:extLst>
          </p:cNvPr>
          <p:cNvCxnSpPr/>
          <p:nvPr/>
        </p:nvCxnSpPr>
        <p:spPr bwMode="auto">
          <a:xfrm flipH="1">
            <a:off x="1219200" y="2822444"/>
            <a:ext cx="381000" cy="530356"/>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 xmlns:a16="http://schemas.microsoft.com/office/drawing/2014/main" id="{FB584311-7A3B-4450-8188-8F60C8AA709A}"/>
              </a:ext>
            </a:extLst>
          </p:cNvPr>
          <p:cNvCxnSpPr>
            <a:cxnSpLocks/>
          </p:cNvCxnSpPr>
          <p:nvPr/>
        </p:nvCxnSpPr>
        <p:spPr bwMode="auto">
          <a:xfrm flipH="1">
            <a:off x="4507584" y="2822444"/>
            <a:ext cx="145868" cy="301756"/>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 xmlns:a16="http://schemas.microsoft.com/office/drawing/2014/main" id="{AC5C5EBF-07B2-4C81-B77F-5EDF89511A31}"/>
              </a:ext>
            </a:extLst>
          </p:cNvPr>
          <p:cNvCxnSpPr>
            <a:cxnSpLocks/>
          </p:cNvCxnSpPr>
          <p:nvPr/>
        </p:nvCxnSpPr>
        <p:spPr bwMode="auto">
          <a:xfrm flipH="1" flipV="1">
            <a:off x="7701452" y="2514601"/>
            <a:ext cx="223348" cy="458721"/>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11360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CC2BE2-CBE7-4849-9181-14D248D9626D}"/>
              </a:ext>
            </a:extLst>
          </p:cNvPr>
          <p:cNvSpPr>
            <a:spLocks noGrp="1"/>
          </p:cNvSpPr>
          <p:nvPr>
            <p:ph type="title"/>
          </p:nvPr>
        </p:nvSpPr>
        <p:spPr>
          <a:xfrm>
            <a:off x="533400" y="0"/>
            <a:ext cx="7416800" cy="508000"/>
          </a:xfrm>
        </p:spPr>
        <p:txBody>
          <a:bodyPr/>
          <a:lstStyle/>
          <a:p>
            <a:r>
              <a:rPr lang="en-US" dirty="0"/>
              <a:t>INTRODUCTION </a:t>
            </a:r>
          </a:p>
        </p:txBody>
      </p:sp>
      <p:sp>
        <p:nvSpPr>
          <p:cNvPr id="3" name="Content Placeholder 2">
            <a:extLst>
              <a:ext uri="{FF2B5EF4-FFF2-40B4-BE49-F238E27FC236}">
                <a16:creationId xmlns="" xmlns:a16="http://schemas.microsoft.com/office/drawing/2014/main" id="{A6AE36ED-4522-46F8-A24C-BE90EB38EA81}"/>
              </a:ext>
            </a:extLst>
          </p:cNvPr>
          <p:cNvSpPr>
            <a:spLocks noGrp="1"/>
          </p:cNvSpPr>
          <p:nvPr>
            <p:ph idx="1"/>
          </p:nvPr>
        </p:nvSpPr>
        <p:spPr>
          <a:xfrm>
            <a:off x="1828800" y="641141"/>
            <a:ext cx="6934200" cy="5827712"/>
          </a:xfrm>
        </p:spPr>
        <p:txBody>
          <a:bodyPr/>
          <a:lstStyle/>
          <a:p>
            <a:pPr algn="just">
              <a:lnSpc>
                <a:spcPct val="150000"/>
              </a:lnSpc>
            </a:pPr>
            <a:r>
              <a:rPr lang="en-US" sz="2000" dirty="0">
                <a:effectLst/>
                <a:latin typeface="Calibri" panose="020F0502020204030204" pitchFamily="34" charset="0"/>
                <a:ea typeface="Calibri" panose="020F0502020204030204" pitchFamily="34" charset="0"/>
                <a:cs typeface="Times New Roman" panose="02020603050405020304" pitchFamily="18" charset="0"/>
              </a:rPr>
              <a:t>Extruder process is manufacture shaped solid rubber components used to build tires treads and side walls. This profile output is continuously. </a:t>
            </a:r>
          </a:p>
          <a:p>
            <a:pPr algn="just">
              <a:lnSpc>
                <a:spcPct val="150000"/>
              </a:lnSpc>
            </a:pPr>
            <a:r>
              <a:rPr lang="en-US" sz="2000" dirty="0">
                <a:effectLst/>
                <a:latin typeface="Calibri" panose="020F0502020204030204" pitchFamily="34" charset="0"/>
                <a:ea typeface="Calibri" panose="020F0502020204030204" pitchFamily="34" charset="0"/>
                <a:cs typeface="Times New Roman" panose="02020603050405020304" pitchFamily="18" charset="0"/>
              </a:rPr>
              <a:t>Duplex extruder is, this type of extruder machine has extruders with different diameters. Such as 150mm,200mm. That’s mean it has 2 inputs (rubber feeding). </a:t>
            </a:r>
          </a:p>
          <a:p>
            <a:pPr algn="just">
              <a:lnSpc>
                <a:spcPct val="150000"/>
              </a:lnSpc>
            </a:pPr>
            <a:r>
              <a:rPr lang="en-US" sz="2000" dirty="0">
                <a:effectLst/>
                <a:latin typeface="Calibri" panose="020F0502020204030204" pitchFamily="34" charset="0"/>
                <a:ea typeface="Calibri" panose="020F0502020204030204" pitchFamily="34" charset="0"/>
                <a:cs typeface="Times New Roman" panose="02020603050405020304" pitchFamily="18" charset="0"/>
              </a:rPr>
              <a:t>Triplex extruder is this type of extruder machine has 3 extruders with different diameters. Such as 90mm,120mm,200mm. (3 input rubber feeding conveyers</a:t>
            </a: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50000"/>
              </a:lnSpc>
            </a:pPr>
            <a:r>
              <a:rPr lang="en-US" sz="2000" dirty="0" smtClean="0">
                <a:latin typeface="Calibri" panose="020F0502020204030204" pitchFamily="34" charset="0"/>
                <a:ea typeface="Calibri" panose="020F0502020204030204" pitchFamily="34" charset="0"/>
                <a:cs typeface="Times New Roman" panose="02020603050405020304" pitchFamily="18" charset="0"/>
              </a:rPr>
              <a:t>There are 2 types of extruders, hot feed and cold feed. As this name blended heated compound feeding is hot feed. Rubber feeding with ambient temp. is cold feed. </a:t>
            </a:r>
            <a:r>
              <a:rPr lang="en-US" sz="2000" dirty="0" err="1" smtClean="0">
                <a:latin typeface="Calibri" panose="020F0502020204030204" pitchFamily="34" charset="0"/>
                <a:ea typeface="Calibri" panose="020F0502020204030204" pitchFamily="34" charset="0"/>
                <a:cs typeface="Times New Roman" panose="02020603050405020304" pitchFamily="18" charset="0"/>
              </a:rPr>
              <a:t>Ferentino</a:t>
            </a:r>
            <a:r>
              <a:rPr lang="en-US" sz="2000" dirty="0" smtClean="0">
                <a:latin typeface="Calibri" panose="020F0502020204030204" pitchFamily="34" charset="0"/>
                <a:ea typeface="Calibri" panose="020F0502020204030204" pitchFamily="34" charset="0"/>
                <a:cs typeface="Times New Roman" panose="02020603050405020304" pitchFamily="18" charset="0"/>
              </a:rPr>
              <a:t> has cold feeding machine(Duplex/Triplex).</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53455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F69AC3-1894-45E6-B0F0-4D8955F338B6}"/>
              </a:ext>
            </a:extLst>
          </p:cNvPr>
          <p:cNvSpPr>
            <a:spLocks noGrp="1"/>
          </p:cNvSpPr>
          <p:nvPr>
            <p:ph type="title"/>
          </p:nvPr>
        </p:nvSpPr>
        <p:spPr>
          <a:xfrm>
            <a:off x="3352800" y="533400"/>
            <a:ext cx="3536950" cy="508000"/>
          </a:xfrm>
        </p:spPr>
        <p:txBody>
          <a:bodyPr/>
          <a:lstStyle/>
          <a:p>
            <a:r>
              <a:rPr lang="en-US" sz="2000" dirty="0"/>
              <a:t>Head nozzle components</a:t>
            </a:r>
          </a:p>
        </p:txBody>
      </p:sp>
      <p:sp>
        <p:nvSpPr>
          <p:cNvPr id="3" name="Content Placeholder 2">
            <a:extLst>
              <a:ext uri="{FF2B5EF4-FFF2-40B4-BE49-F238E27FC236}">
                <a16:creationId xmlns="" xmlns:a16="http://schemas.microsoft.com/office/drawing/2014/main" id="{83391F90-1E2A-453C-86F3-755AB76732C5}"/>
              </a:ext>
            </a:extLst>
          </p:cNvPr>
          <p:cNvSpPr>
            <a:spLocks noGrp="1"/>
          </p:cNvSpPr>
          <p:nvPr>
            <p:ph idx="1"/>
          </p:nvPr>
        </p:nvSpPr>
        <p:spPr>
          <a:xfrm>
            <a:off x="1295400" y="1371600"/>
            <a:ext cx="7416800" cy="5111750"/>
          </a:xfrm>
        </p:spPr>
        <p:txBody>
          <a:bodyPr/>
          <a:lstStyle/>
          <a:p>
            <a:r>
              <a:rPr lang="en-US" sz="2000" b="1" dirty="0"/>
              <a:t>Insert</a:t>
            </a:r>
            <a:r>
              <a:rPr lang="en-US" sz="2000" dirty="0"/>
              <a:t> :- </a:t>
            </a:r>
            <a:r>
              <a:rPr lang="en-US" sz="1800" dirty="0"/>
              <a:t>Softness rubber will feed to the performer with high flow rate because insert reduce cross-section area and increase flow rate of soft rubber. It will be different by </a:t>
            </a:r>
            <a:r>
              <a:rPr lang="en-US" sz="1800" dirty="0" err="1"/>
              <a:t>tyre</a:t>
            </a:r>
            <a:r>
              <a:rPr lang="en-US" sz="1800" dirty="0"/>
              <a:t> type.</a:t>
            </a:r>
          </a:p>
          <a:p>
            <a:endParaRPr lang="en-US" sz="2000" dirty="0"/>
          </a:p>
          <a:p>
            <a:endParaRPr lang="en-US" sz="2000" dirty="0"/>
          </a:p>
          <a:p>
            <a:endParaRPr lang="en-US" sz="2000" dirty="0"/>
          </a:p>
          <a:p>
            <a:endParaRPr lang="en-US" sz="2000" dirty="0"/>
          </a:p>
          <a:p>
            <a:endParaRPr lang="en-US" sz="2000" dirty="0"/>
          </a:p>
          <a:p>
            <a:r>
              <a:rPr lang="en-US" sz="2000" b="1" dirty="0"/>
              <a:t>Performer</a:t>
            </a:r>
            <a:r>
              <a:rPr lang="en-US" sz="2000" dirty="0"/>
              <a:t> :- </a:t>
            </a:r>
            <a:r>
              <a:rPr lang="en-US" sz="1800" dirty="0"/>
              <a:t>soft rubber will directed by performer, rubber profile will get cross-sectional content as requirement. There are performers changing by </a:t>
            </a:r>
            <a:r>
              <a:rPr lang="en-US" sz="1800" dirty="0" err="1"/>
              <a:t>tyre</a:t>
            </a:r>
            <a:r>
              <a:rPr lang="en-US" sz="1800" dirty="0"/>
              <a:t> sizes.  </a:t>
            </a:r>
          </a:p>
          <a:p>
            <a:endParaRPr lang="en-US" sz="2000" b="1" dirty="0"/>
          </a:p>
          <a:p>
            <a:endParaRPr lang="en-US" sz="2000" dirty="0"/>
          </a:p>
          <a:p>
            <a:pPr marL="0" indent="0">
              <a:buNone/>
            </a:pPr>
            <a:endParaRPr lang="en-US" sz="2000" dirty="0"/>
          </a:p>
        </p:txBody>
      </p:sp>
      <p:pic>
        <p:nvPicPr>
          <p:cNvPr id="5" name="Picture 4" descr="A close-up of a machine&#10;&#10;Description automatically generated with low confidence">
            <a:extLst>
              <a:ext uri="{FF2B5EF4-FFF2-40B4-BE49-F238E27FC236}">
                <a16:creationId xmlns="" xmlns:a16="http://schemas.microsoft.com/office/drawing/2014/main" id="{8C3F9C0F-34F8-45E5-8549-402FCC226E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52" r="38148"/>
          <a:stretch/>
        </p:blipFill>
        <p:spPr>
          <a:xfrm rot="5400000">
            <a:off x="4171790" y="497047"/>
            <a:ext cx="1664018" cy="5546725"/>
          </a:xfrm>
          <a:prstGeom prst="rect">
            <a:avLst/>
          </a:prstGeom>
        </p:spPr>
      </p:pic>
      <p:pic>
        <p:nvPicPr>
          <p:cNvPr id="7" name="Picture 6" descr="A picture containing old, stacked, dirty, engine&#10;&#10;Description automatically generated">
            <a:extLst>
              <a:ext uri="{FF2B5EF4-FFF2-40B4-BE49-F238E27FC236}">
                <a16:creationId xmlns="" xmlns:a16="http://schemas.microsoft.com/office/drawing/2014/main" id="{27D2B172-C59C-47FD-AA50-E0A5AC5EF1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675" b="13809"/>
          <a:stretch/>
        </p:blipFill>
        <p:spPr>
          <a:xfrm>
            <a:off x="2743198" y="5029200"/>
            <a:ext cx="4521201" cy="1664019"/>
          </a:xfrm>
          <a:prstGeom prst="rect">
            <a:avLst/>
          </a:prstGeom>
        </p:spPr>
      </p:pic>
      <p:sp>
        <p:nvSpPr>
          <p:cNvPr id="10" name="TextBox 9">
            <a:extLst>
              <a:ext uri="{FF2B5EF4-FFF2-40B4-BE49-F238E27FC236}">
                <a16:creationId xmlns="" xmlns:a16="http://schemas.microsoft.com/office/drawing/2014/main" id="{EEFEF334-C3A7-48C9-B965-CCC0F09F9BE3}"/>
              </a:ext>
            </a:extLst>
          </p:cNvPr>
          <p:cNvSpPr txBox="1"/>
          <p:nvPr/>
        </p:nvSpPr>
        <p:spPr>
          <a:xfrm>
            <a:off x="7608129" y="5861209"/>
            <a:ext cx="1107996" cy="369332"/>
          </a:xfrm>
          <a:prstGeom prst="rect">
            <a:avLst/>
          </a:prstGeom>
          <a:solidFill>
            <a:schemeClr val="tx1">
              <a:lumMod val="40000"/>
              <a:lumOff val="60000"/>
            </a:schemeClr>
          </a:solidFill>
        </p:spPr>
        <p:txBody>
          <a:bodyPr wrap="none" rtlCol="0">
            <a:spAutoFit/>
          </a:bodyPr>
          <a:lstStyle/>
          <a:p>
            <a:r>
              <a:rPr lang="en-US" sz="1800" dirty="0"/>
              <a:t>cassette</a:t>
            </a:r>
            <a:endParaRPr lang="en-US" dirty="0"/>
          </a:p>
        </p:txBody>
      </p:sp>
      <p:sp>
        <p:nvSpPr>
          <p:cNvPr id="11" name="TextBox 10">
            <a:extLst>
              <a:ext uri="{FF2B5EF4-FFF2-40B4-BE49-F238E27FC236}">
                <a16:creationId xmlns="" xmlns:a16="http://schemas.microsoft.com/office/drawing/2014/main" id="{3ADAA823-4767-4A11-BA79-ECF430AB0FDF}"/>
              </a:ext>
            </a:extLst>
          </p:cNvPr>
          <p:cNvSpPr txBox="1"/>
          <p:nvPr/>
        </p:nvSpPr>
        <p:spPr>
          <a:xfrm>
            <a:off x="1362390" y="6003743"/>
            <a:ext cx="1287532" cy="369332"/>
          </a:xfrm>
          <a:prstGeom prst="rect">
            <a:avLst/>
          </a:prstGeom>
          <a:solidFill>
            <a:schemeClr val="tx1">
              <a:lumMod val="40000"/>
              <a:lumOff val="60000"/>
            </a:schemeClr>
          </a:solidFill>
        </p:spPr>
        <p:txBody>
          <a:bodyPr wrap="none" rtlCol="0">
            <a:spAutoFit/>
          </a:bodyPr>
          <a:lstStyle/>
          <a:p>
            <a:r>
              <a:rPr lang="en-US" sz="1800" dirty="0" err="1"/>
              <a:t>Preformer</a:t>
            </a:r>
            <a:endParaRPr lang="en-US" dirty="0"/>
          </a:p>
        </p:txBody>
      </p:sp>
      <p:cxnSp>
        <p:nvCxnSpPr>
          <p:cNvPr id="13" name="Straight Arrow Connector 12">
            <a:extLst>
              <a:ext uri="{FF2B5EF4-FFF2-40B4-BE49-F238E27FC236}">
                <a16:creationId xmlns="" xmlns:a16="http://schemas.microsoft.com/office/drawing/2014/main" id="{27EABFD6-F5F6-4CF1-9815-5044A64E3C9D}"/>
              </a:ext>
            </a:extLst>
          </p:cNvPr>
          <p:cNvCxnSpPr>
            <a:cxnSpLocks/>
          </p:cNvCxnSpPr>
          <p:nvPr/>
        </p:nvCxnSpPr>
        <p:spPr bwMode="auto">
          <a:xfrm flipV="1">
            <a:off x="2590800" y="5562601"/>
            <a:ext cx="990600" cy="483274"/>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a:extLst>
              <a:ext uri="{FF2B5EF4-FFF2-40B4-BE49-F238E27FC236}">
                <a16:creationId xmlns="" xmlns:a16="http://schemas.microsoft.com/office/drawing/2014/main" id="{F224ED6F-D38C-4CC9-A2E6-7A1190F793E4}"/>
              </a:ext>
            </a:extLst>
          </p:cNvPr>
          <p:cNvCxnSpPr>
            <a:cxnSpLocks/>
            <a:stCxn id="10" idx="1"/>
          </p:cNvCxnSpPr>
          <p:nvPr/>
        </p:nvCxnSpPr>
        <p:spPr bwMode="auto">
          <a:xfrm flipH="1" flipV="1">
            <a:off x="6477001" y="5889801"/>
            <a:ext cx="1131128" cy="156074"/>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542921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05D432-6F20-49C6-B9CC-B9D2E2E47148}"/>
              </a:ext>
            </a:extLst>
          </p:cNvPr>
          <p:cNvSpPr>
            <a:spLocks noGrp="1"/>
          </p:cNvSpPr>
          <p:nvPr>
            <p:ph type="title"/>
          </p:nvPr>
        </p:nvSpPr>
        <p:spPr>
          <a:xfrm>
            <a:off x="1219200" y="76200"/>
            <a:ext cx="7416800" cy="508000"/>
          </a:xfrm>
        </p:spPr>
        <p:txBody>
          <a:bodyPr/>
          <a:lstStyle/>
          <a:p>
            <a:r>
              <a:rPr lang="en-US" dirty="0"/>
              <a:t>3.Take away conveyor </a:t>
            </a:r>
          </a:p>
        </p:txBody>
      </p:sp>
      <p:sp>
        <p:nvSpPr>
          <p:cNvPr id="3" name="Content Placeholder 2">
            <a:extLst>
              <a:ext uri="{FF2B5EF4-FFF2-40B4-BE49-F238E27FC236}">
                <a16:creationId xmlns="" xmlns:a16="http://schemas.microsoft.com/office/drawing/2014/main" id="{36D7A465-D0C4-437C-9592-17564DC38EF4}"/>
              </a:ext>
            </a:extLst>
          </p:cNvPr>
          <p:cNvSpPr>
            <a:spLocks noGrp="1"/>
          </p:cNvSpPr>
          <p:nvPr>
            <p:ph idx="1"/>
          </p:nvPr>
        </p:nvSpPr>
        <p:spPr>
          <a:xfrm>
            <a:off x="1600200" y="990600"/>
            <a:ext cx="7416800" cy="5562600"/>
          </a:xfrm>
        </p:spPr>
        <p:txBody>
          <a:bodyPr/>
          <a:lstStyle/>
          <a:p>
            <a:r>
              <a:rPr lang="en-US" sz="2000" dirty="0"/>
              <a:t>There is several parts for different purposes </a:t>
            </a:r>
          </a:p>
          <a:p>
            <a:pPr lvl="1">
              <a:buFont typeface="Wingdings" panose="05000000000000000000" pitchFamily="2" charset="2"/>
              <a:buChar char="Ø"/>
            </a:pPr>
            <a:r>
              <a:rPr lang="en-US" sz="1400" dirty="0"/>
              <a:t>Foldable conveyor </a:t>
            </a:r>
          </a:p>
          <a:p>
            <a:pPr lvl="1">
              <a:buFont typeface="Wingdings" panose="05000000000000000000" pitchFamily="2" charset="2"/>
              <a:buChar char="Ø"/>
            </a:pPr>
            <a:r>
              <a:rPr lang="en-US" sz="1400" dirty="0"/>
              <a:t>Shrinkage conveyor 1</a:t>
            </a:r>
          </a:p>
          <a:p>
            <a:pPr lvl="1">
              <a:buFont typeface="Wingdings" panose="05000000000000000000" pitchFamily="2" charset="2"/>
              <a:buChar char="Ø"/>
            </a:pPr>
            <a:r>
              <a:rPr lang="en-US" sz="1400" dirty="0"/>
              <a:t>Shrinkage conveyor 2</a:t>
            </a:r>
          </a:p>
          <a:p>
            <a:pPr lvl="1">
              <a:buFont typeface="Wingdings" panose="05000000000000000000" pitchFamily="2" charset="2"/>
              <a:buChar char="Ø"/>
            </a:pPr>
            <a:r>
              <a:rPr lang="en-US" sz="1400" dirty="0"/>
              <a:t>Shrinkage conveyor 3</a:t>
            </a:r>
          </a:p>
          <a:p>
            <a:endParaRPr lang="en-US" sz="1800" dirty="0"/>
          </a:p>
          <a:p>
            <a:r>
              <a:rPr lang="en-US" sz="1800" dirty="0"/>
              <a:t>Beginning of the takeaway conveyor line, there is foldable for accessing easily to head operation. It is folding by pneumatic piston </a:t>
            </a:r>
          </a:p>
        </p:txBody>
      </p:sp>
      <p:pic>
        <p:nvPicPr>
          <p:cNvPr id="5" name="Picture 4" descr="A picture containing miller&#10;&#10;Description automatically generated">
            <a:extLst>
              <a:ext uri="{FF2B5EF4-FFF2-40B4-BE49-F238E27FC236}">
                <a16:creationId xmlns="" xmlns:a16="http://schemas.microsoft.com/office/drawing/2014/main" id="{061D2337-049A-41C1-B664-882E9AD2D9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2223"/>
          <a:stretch/>
        </p:blipFill>
        <p:spPr>
          <a:xfrm>
            <a:off x="1752600" y="3429000"/>
            <a:ext cx="4191000" cy="3052516"/>
          </a:xfrm>
          <a:prstGeom prst="rect">
            <a:avLst/>
          </a:prstGeom>
        </p:spPr>
      </p:pic>
      <p:sp>
        <p:nvSpPr>
          <p:cNvPr id="6" name="TextBox 5">
            <a:extLst>
              <a:ext uri="{FF2B5EF4-FFF2-40B4-BE49-F238E27FC236}">
                <a16:creationId xmlns="" xmlns:a16="http://schemas.microsoft.com/office/drawing/2014/main" id="{9151C63E-0DA1-4C66-BED1-616EF6908ADB}"/>
              </a:ext>
            </a:extLst>
          </p:cNvPr>
          <p:cNvSpPr txBox="1"/>
          <p:nvPr/>
        </p:nvSpPr>
        <p:spPr>
          <a:xfrm>
            <a:off x="6060649" y="3657600"/>
            <a:ext cx="2844800" cy="2031325"/>
          </a:xfrm>
          <a:prstGeom prst="rect">
            <a:avLst/>
          </a:prstGeom>
          <a:noFill/>
        </p:spPr>
        <p:txBody>
          <a:bodyPr wrap="square" rtlCol="0">
            <a:spAutoFit/>
          </a:bodyPr>
          <a:lstStyle/>
          <a:p>
            <a:pPr marL="285750" indent="-285750">
              <a:buFont typeface="Arial" panose="020B0604020202020204" pitchFamily="34" charset="0"/>
              <a:buChar char="•"/>
            </a:pPr>
            <a:r>
              <a:rPr lang="en-US" b="0" dirty="0">
                <a:solidFill>
                  <a:srgbClr val="080808"/>
                </a:solidFill>
              </a:rPr>
              <a:t>Foldable conveyor width- 600mm</a:t>
            </a:r>
          </a:p>
          <a:p>
            <a:pPr marL="285750" indent="-285750">
              <a:buFont typeface="Arial" panose="020B0604020202020204" pitchFamily="34" charset="0"/>
              <a:buChar char="•"/>
            </a:pPr>
            <a:r>
              <a:rPr lang="en-US" b="0" dirty="0">
                <a:solidFill>
                  <a:srgbClr val="080808"/>
                </a:solidFill>
              </a:rPr>
              <a:t>No. of Rolls- 12</a:t>
            </a:r>
          </a:p>
          <a:p>
            <a:pPr marL="285750" indent="-285750">
              <a:buFont typeface="Arial" panose="020B0604020202020204" pitchFamily="34" charset="0"/>
              <a:buChar char="•"/>
            </a:pPr>
            <a:r>
              <a:rPr lang="en-US" b="0" dirty="0">
                <a:solidFill>
                  <a:srgbClr val="080808"/>
                </a:solidFill>
              </a:rPr>
              <a:t>Length of the conveyor- </a:t>
            </a:r>
            <a:r>
              <a:rPr lang="en-US" b="0" dirty="0" smtClean="0">
                <a:solidFill>
                  <a:srgbClr val="080808"/>
                </a:solidFill>
              </a:rPr>
              <a:t>800mm</a:t>
            </a:r>
          </a:p>
          <a:p>
            <a:pPr marL="285750" indent="-285750">
              <a:buFont typeface="Arial" panose="020B0604020202020204" pitchFamily="34" charset="0"/>
              <a:buChar char="•"/>
            </a:pPr>
            <a:r>
              <a:rPr lang="en-US" b="0" dirty="0" smtClean="0">
                <a:solidFill>
                  <a:srgbClr val="080808"/>
                </a:solidFill>
              </a:rPr>
              <a:t>Height from the floor is 1350mm.</a:t>
            </a:r>
            <a:endParaRPr lang="en-US" b="0" dirty="0">
              <a:solidFill>
                <a:srgbClr val="080808"/>
              </a:solidFill>
            </a:endParaRPr>
          </a:p>
        </p:txBody>
      </p:sp>
    </p:spTree>
    <p:extLst>
      <p:ext uri="{BB962C8B-B14F-4D97-AF65-F5344CB8AC3E}">
        <p14:creationId xmlns:p14="http://schemas.microsoft.com/office/powerpoint/2010/main" val="3999939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79906C7-04DD-4538-A37F-1615EA5BF4E3}"/>
              </a:ext>
            </a:extLst>
          </p:cNvPr>
          <p:cNvSpPr>
            <a:spLocks noGrp="1"/>
          </p:cNvSpPr>
          <p:nvPr>
            <p:ph idx="1"/>
          </p:nvPr>
        </p:nvSpPr>
        <p:spPr>
          <a:xfrm>
            <a:off x="1752600" y="762000"/>
            <a:ext cx="7391400" cy="5715000"/>
          </a:xfrm>
        </p:spPr>
        <p:txBody>
          <a:bodyPr/>
          <a:lstStyle/>
          <a:p>
            <a:r>
              <a:rPr lang="en-US" sz="2000" dirty="0"/>
              <a:t>A roll dimensions</a:t>
            </a:r>
          </a:p>
          <a:p>
            <a:endParaRPr lang="en-US" sz="2000" dirty="0"/>
          </a:p>
          <a:p>
            <a:endParaRPr lang="en-US" sz="2000" dirty="0"/>
          </a:p>
          <a:p>
            <a:endParaRPr lang="en-US" sz="2000" dirty="0"/>
          </a:p>
          <a:p>
            <a:pPr marL="0" indent="0">
              <a:buNone/>
            </a:pPr>
            <a:endParaRPr lang="en-US" sz="2000" dirty="0"/>
          </a:p>
          <a:p>
            <a:r>
              <a:rPr lang="en-US" sz="2000" dirty="0"/>
              <a:t>Shrinkage conveyor:-</a:t>
            </a:r>
          </a:p>
          <a:p>
            <a:pPr lvl="2">
              <a:buFont typeface="Wingdings" panose="05000000000000000000" pitchFamily="2" charset="2"/>
              <a:buChar char="q"/>
            </a:pPr>
            <a:r>
              <a:rPr lang="en-US" sz="1600" dirty="0"/>
              <a:t> There are 3 stage of shrinkage conveyors, those conveyors has 3 different velocities(Line speed). By adjusting conveyor speeds the extruded product width can be set as spec. Normally triplex has width  increasing conveyors that’s mean shrinkage speed lower than line speed.</a:t>
            </a:r>
          </a:p>
        </p:txBody>
      </p:sp>
      <p:sp>
        <p:nvSpPr>
          <p:cNvPr id="5" name="Cylinder 4">
            <a:extLst>
              <a:ext uri="{FF2B5EF4-FFF2-40B4-BE49-F238E27FC236}">
                <a16:creationId xmlns="" xmlns:a16="http://schemas.microsoft.com/office/drawing/2014/main" id="{D4CC61F6-4CED-4330-9006-EF311C1AE27B}"/>
              </a:ext>
            </a:extLst>
          </p:cNvPr>
          <p:cNvSpPr/>
          <p:nvPr/>
        </p:nvSpPr>
        <p:spPr bwMode="auto">
          <a:xfrm rot="5400000">
            <a:off x="4446588" y="-211506"/>
            <a:ext cx="609600" cy="3733800"/>
          </a:xfrm>
          <a:prstGeom prst="can">
            <a:avLst/>
          </a:prstGeom>
          <a:solidFill>
            <a:schemeClr val="accent4">
              <a:lumMod val="60000"/>
              <a:lumOff val="40000"/>
            </a:schemeClr>
          </a:solidFill>
          <a:ln w="9525" cap="flat" cmpd="sng" algn="ctr">
            <a:solidFill>
              <a:schemeClr val="tx1"/>
            </a:solidFill>
            <a:prstDash val="solid"/>
            <a:round/>
            <a:headEnd type="none" w="med" len="med"/>
            <a:tailEnd type="none" w="med" len="med"/>
          </a:ln>
          <a:effectLst>
            <a:glow rad="76200">
              <a:schemeClr val="bg1">
                <a:alpha val="39000"/>
              </a:schemeClr>
            </a:glow>
            <a:reflection endPos="0" dir="5400000" sy="-100000" algn="bl" rotWithShape="0"/>
          </a:effectLst>
          <a:scene3d>
            <a:camera prst="orthographicFront"/>
            <a:lightRig rig="morning" dir="t"/>
          </a:scene3d>
          <a:sp3d prstMaterial="dkEdge"/>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cxnSp>
        <p:nvCxnSpPr>
          <p:cNvPr id="7" name="Straight Arrow Connector 6">
            <a:extLst>
              <a:ext uri="{FF2B5EF4-FFF2-40B4-BE49-F238E27FC236}">
                <a16:creationId xmlns="" xmlns:a16="http://schemas.microsoft.com/office/drawing/2014/main" id="{3ECDABD3-CD9C-4003-A096-34EDE074B1AB}"/>
              </a:ext>
            </a:extLst>
          </p:cNvPr>
          <p:cNvCxnSpPr/>
          <p:nvPr/>
        </p:nvCxnSpPr>
        <p:spPr bwMode="auto">
          <a:xfrm>
            <a:off x="2884488" y="2133600"/>
            <a:ext cx="3668712" cy="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cxnSp>
        <p:nvCxnSpPr>
          <p:cNvPr id="8" name="Straight Arrow Connector 7">
            <a:extLst>
              <a:ext uri="{FF2B5EF4-FFF2-40B4-BE49-F238E27FC236}">
                <a16:creationId xmlns="" xmlns:a16="http://schemas.microsoft.com/office/drawing/2014/main" id="{9F2B340C-744B-4183-8449-83D2575E1917}"/>
              </a:ext>
            </a:extLst>
          </p:cNvPr>
          <p:cNvCxnSpPr>
            <a:cxnSpLocks/>
          </p:cNvCxnSpPr>
          <p:nvPr/>
        </p:nvCxnSpPr>
        <p:spPr bwMode="auto">
          <a:xfrm flipV="1">
            <a:off x="6781800" y="1350594"/>
            <a:ext cx="0" cy="609600"/>
          </a:xfrm>
          <a:prstGeom prst="straightConnector1">
            <a:avLst/>
          </a:prstGeom>
          <a:ln>
            <a:headEnd type="triangle"/>
            <a:tailEnd type="triangle"/>
          </a:ln>
        </p:spPr>
        <p:style>
          <a:lnRef idx="2">
            <a:schemeClr val="accent3"/>
          </a:lnRef>
          <a:fillRef idx="0">
            <a:schemeClr val="accent3"/>
          </a:fillRef>
          <a:effectRef idx="1">
            <a:schemeClr val="accent3"/>
          </a:effectRef>
          <a:fontRef idx="minor">
            <a:schemeClr val="tx1"/>
          </a:fontRef>
        </p:style>
      </p:cxnSp>
      <p:sp>
        <p:nvSpPr>
          <p:cNvPr id="10" name="TextBox 9">
            <a:extLst>
              <a:ext uri="{FF2B5EF4-FFF2-40B4-BE49-F238E27FC236}">
                <a16:creationId xmlns="" xmlns:a16="http://schemas.microsoft.com/office/drawing/2014/main" id="{5079C4AA-FA69-4A51-A9E2-8D4CBE576CAA}"/>
              </a:ext>
            </a:extLst>
          </p:cNvPr>
          <p:cNvSpPr txBox="1"/>
          <p:nvPr/>
        </p:nvSpPr>
        <p:spPr>
          <a:xfrm>
            <a:off x="4349675" y="2178174"/>
            <a:ext cx="803425" cy="307777"/>
          </a:xfrm>
          <a:prstGeom prst="rect">
            <a:avLst/>
          </a:prstGeom>
          <a:noFill/>
        </p:spPr>
        <p:txBody>
          <a:bodyPr wrap="none" rtlCol="0">
            <a:spAutoFit/>
          </a:bodyPr>
          <a:lstStyle/>
          <a:p>
            <a:r>
              <a:rPr lang="en-US" sz="1400" dirty="0"/>
              <a:t>600mm</a:t>
            </a:r>
          </a:p>
        </p:txBody>
      </p:sp>
      <p:sp>
        <p:nvSpPr>
          <p:cNvPr id="12" name="TextBox 11">
            <a:extLst>
              <a:ext uri="{FF2B5EF4-FFF2-40B4-BE49-F238E27FC236}">
                <a16:creationId xmlns="" xmlns:a16="http://schemas.microsoft.com/office/drawing/2014/main" id="{779A7ADC-BC48-47C3-870C-3B4811F43BF6}"/>
              </a:ext>
            </a:extLst>
          </p:cNvPr>
          <p:cNvSpPr txBox="1"/>
          <p:nvPr/>
        </p:nvSpPr>
        <p:spPr>
          <a:xfrm>
            <a:off x="6781800" y="1501505"/>
            <a:ext cx="853119" cy="307777"/>
          </a:xfrm>
          <a:prstGeom prst="rect">
            <a:avLst/>
          </a:prstGeom>
          <a:noFill/>
        </p:spPr>
        <p:txBody>
          <a:bodyPr wrap="none" rtlCol="0">
            <a:spAutoFit/>
          </a:bodyPr>
          <a:lstStyle/>
          <a:p>
            <a:r>
              <a:rPr lang="en-US" sz="1400" dirty="0"/>
              <a:t>80.2mm</a:t>
            </a:r>
          </a:p>
        </p:txBody>
      </p:sp>
      <p:pic>
        <p:nvPicPr>
          <p:cNvPr id="14" name="Picture 13">
            <a:extLst>
              <a:ext uri="{FF2B5EF4-FFF2-40B4-BE49-F238E27FC236}">
                <a16:creationId xmlns="" xmlns:a16="http://schemas.microsoft.com/office/drawing/2014/main" id="{130CA2B6-0F67-4E9F-B138-1F4EC5E266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201"/>
          <a:stretch/>
        </p:blipFill>
        <p:spPr>
          <a:xfrm>
            <a:off x="2884488" y="4276099"/>
            <a:ext cx="5162550" cy="2462613"/>
          </a:xfrm>
          <a:prstGeom prst="rect">
            <a:avLst/>
          </a:prstGeom>
        </p:spPr>
      </p:pic>
      <p:sp>
        <p:nvSpPr>
          <p:cNvPr id="15" name="TextBox 14">
            <a:extLst>
              <a:ext uri="{FF2B5EF4-FFF2-40B4-BE49-F238E27FC236}">
                <a16:creationId xmlns="" xmlns:a16="http://schemas.microsoft.com/office/drawing/2014/main" id="{F83DBC5F-46BE-447A-A844-2EEDC07A0039}"/>
              </a:ext>
            </a:extLst>
          </p:cNvPr>
          <p:cNvSpPr txBox="1"/>
          <p:nvPr/>
        </p:nvSpPr>
        <p:spPr>
          <a:xfrm>
            <a:off x="6462001" y="5911334"/>
            <a:ext cx="1492716" cy="369332"/>
          </a:xfrm>
          <a:prstGeom prst="rect">
            <a:avLst/>
          </a:prstGeom>
          <a:solidFill>
            <a:schemeClr val="bg2">
              <a:lumMod val="40000"/>
              <a:lumOff val="60000"/>
            </a:schemeClr>
          </a:solidFill>
        </p:spPr>
        <p:txBody>
          <a:bodyPr wrap="none" rtlCol="0">
            <a:spAutoFit/>
          </a:bodyPr>
          <a:lstStyle/>
          <a:p>
            <a:r>
              <a:rPr lang="en-US" dirty="0"/>
              <a:t>Shrinkage 1</a:t>
            </a:r>
          </a:p>
        </p:txBody>
      </p:sp>
      <p:sp>
        <p:nvSpPr>
          <p:cNvPr id="16" name="TextBox 15">
            <a:extLst>
              <a:ext uri="{FF2B5EF4-FFF2-40B4-BE49-F238E27FC236}">
                <a16:creationId xmlns="" xmlns:a16="http://schemas.microsoft.com/office/drawing/2014/main" id="{C916F61E-AD09-4207-AD7B-F662AF1894FC}"/>
              </a:ext>
            </a:extLst>
          </p:cNvPr>
          <p:cNvSpPr txBox="1"/>
          <p:nvPr/>
        </p:nvSpPr>
        <p:spPr>
          <a:xfrm>
            <a:off x="5267088" y="5345668"/>
            <a:ext cx="1492716" cy="369332"/>
          </a:xfrm>
          <a:prstGeom prst="rect">
            <a:avLst/>
          </a:prstGeom>
          <a:solidFill>
            <a:schemeClr val="bg2">
              <a:lumMod val="40000"/>
              <a:lumOff val="60000"/>
            </a:schemeClr>
          </a:solidFill>
        </p:spPr>
        <p:txBody>
          <a:bodyPr wrap="none" rtlCol="0">
            <a:spAutoFit/>
          </a:bodyPr>
          <a:lstStyle/>
          <a:p>
            <a:r>
              <a:rPr lang="en-US" dirty="0"/>
              <a:t>Shrinkage 2</a:t>
            </a:r>
          </a:p>
        </p:txBody>
      </p:sp>
      <p:sp>
        <p:nvSpPr>
          <p:cNvPr id="17" name="TextBox 16">
            <a:extLst>
              <a:ext uri="{FF2B5EF4-FFF2-40B4-BE49-F238E27FC236}">
                <a16:creationId xmlns="" xmlns:a16="http://schemas.microsoft.com/office/drawing/2014/main" id="{714D9F0E-EF79-408F-9643-E511EB6D4AE9}"/>
              </a:ext>
            </a:extLst>
          </p:cNvPr>
          <p:cNvSpPr txBox="1"/>
          <p:nvPr/>
        </p:nvSpPr>
        <p:spPr>
          <a:xfrm>
            <a:off x="4267200" y="4899290"/>
            <a:ext cx="1492716" cy="369332"/>
          </a:xfrm>
          <a:prstGeom prst="rect">
            <a:avLst/>
          </a:prstGeom>
          <a:solidFill>
            <a:schemeClr val="bg2">
              <a:lumMod val="40000"/>
              <a:lumOff val="60000"/>
            </a:schemeClr>
          </a:solidFill>
        </p:spPr>
        <p:txBody>
          <a:bodyPr wrap="none" rtlCol="0">
            <a:spAutoFit/>
          </a:bodyPr>
          <a:lstStyle/>
          <a:p>
            <a:r>
              <a:rPr lang="en-US" dirty="0"/>
              <a:t>Shrinkage 3</a:t>
            </a:r>
          </a:p>
        </p:txBody>
      </p:sp>
    </p:spTree>
    <p:extLst>
      <p:ext uri="{BB962C8B-B14F-4D97-AF65-F5344CB8AC3E}">
        <p14:creationId xmlns:p14="http://schemas.microsoft.com/office/powerpoint/2010/main" val="695842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458D3A7-BB3D-4D9F-B7A0-F1B56C116423}"/>
              </a:ext>
            </a:extLst>
          </p:cNvPr>
          <p:cNvSpPr>
            <a:spLocks noGrp="1"/>
          </p:cNvSpPr>
          <p:nvPr>
            <p:ph idx="1"/>
          </p:nvPr>
        </p:nvSpPr>
        <p:spPr>
          <a:xfrm>
            <a:off x="1600200" y="873125"/>
            <a:ext cx="7416800" cy="5111750"/>
          </a:xfrm>
        </p:spPr>
        <p:txBody>
          <a:bodyPr/>
          <a:lstStyle/>
          <a:p>
            <a:r>
              <a:rPr lang="en-US" sz="1800" dirty="0"/>
              <a:t>Line speed &gt;Shrinkage 1 speed &gt; Shrinkage 2 speed &gt; Shrinkage 3 speed </a:t>
            </a:r>
          </a:p>
          <a:p>
            <a:r>
              <a:rPr lang="en-US" sz="1800" dirty="0"/>
              <a:t>Shrinkage conveyors width is also 600mm and it consists 58 rolls until linear scale.</a:t>
            </a:r>
          </a:p>
          <a:p>
            <a:r>
              <a:rPr lang="en-US" sz="1800" dirty="0"/>
              <a:t>Each Shrinkage conveyor has 1.1kW AC motors, Those are working on different RPM.</a:t>
            </a:r>
          </a:p>
          <a:p>
            <a:r>
              <a:rPr lang="en-US" sz="1800" dirty="0"/>
              <a:t>Rollers are connecting each other by rack, every rollers end have pinion.</a:t>
            </a:r>
          </a:p>
          <a:p>
            <a:endParaRPr lang="en-US" sz="1800" dirty="0"/>
          </a:p>
        </p:txBody>
      </p:sp>
      <p:pic>
        <p:nvPicPr>
          <p:cNvPr id="6" name="Picture 5">
            <a:extLst>
              <a:ext uri="{FF2B5EF4-FFF2-40B4-BE49-F238E27FC236}">
                <a16:creationId xmlns="" xmlns:a16="http://schemas.microsoft.com/office/drawing/2014/main" id="{23FEC4E9-956F-4ECD-A47D-BA09B61147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68" y="3429000"/>
            <a:ext cx="4572000" cy="3429000"/>
          </a:xfrm>
          <a:prstGeom prst="rect">
            <a:avLst/>
          </a:prstGeom>
        </p:spPr>
      </p:pic>
      <p:pic>
        <p:nvPicPr>
          <p:cNvPr id="8" name="Picture 7">
            <a:extLst>
              <a:ext uri="{FF2B5EF4-FFF2-40B4-BE49-F238E27FC236}">
                <a16:creationId xmlns="" xmlns:a16="http://schemas.microsoft.com/office/drawing/2014/main" id="{2D7D3EC6-9B72-4071-9435-84C25B00D6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429000"/>
            <a:ext cx="4572000" cy="3429000"/>
          </a:xfrm>
          <a:prstGeom prst="rect">
            <a:avLst/>
          </a:prstGeom>
        </p:spPr>
      </p:pic>
      <p:sp>
        <p:nvSpPr>
          <p:cNvPr id="9" name="TextBox 8">
            <a:extLst>
              <a:ext uri="{FF2B5EF4-FFF2-40B4-BE49-F238E27FC236}">
                <a16:creationId xmlns="" xmlns:a16="http://schemas.microsoft.com/office/drawing/2014/main" id="{4B18F1B9-F190-40B7-8966-230D0B580104}"/>
              </a:ext>
            </a:extLst>
          </p:cNvPr>
          <p:cNvSpPr txBox="1"/>
          <p:nvPr/>
        </p:nvSpPr>
        <p:spPr>
          <a:xfrm>
            <a:off x="1193800" y="6201978"/>
            <a:ext cx="1060931" cy="369332"/>
          </a:xfrm>
          <a:prstGeom prst="rect">
            <a:avLst/>
          </a:prstGeom>
          <a:solidFill>
            <a:schemeClr val="bg2">
              <a:lumMod val="40000"/>
              <a:lumOff val="60000"/>
            </a:schemeClr>
          </a:solidFill>
        </p:spPr>
        <p:txBody>
          <a:bodyPr wrap="none" rtlCol="0">
            <a:spAutoFit/>
          </a:bodyPr>
          <a:lstStyle/>
          <a:p>
            <a:r>
              <a:rPr lang="en-US" dirty="0"/>
              <a:t>A motor</a:t>
            </a:r>
          </a:p>
        </p:txBody>
      </p:sp>
      <p:sp>
        <p:nvSpPr>
          <p:cNvPr id="10" name="TextBox 9">
            <a:extLst>
              <a:ext uri="{FF2B5EF4-FFF2-40B4-BE49-F238E27FC236}">
                <a16:creationId xmlns="" xmlns:a16="http://schemas.microsoft.com/office/drawing/2014/main" id="{D929CE84-CFF0-400C-BEFB-CD914E41E0E7}"/>
              </a:ext>
            </a:extLst>
          </p:cNvPr>
          <p:cNvSpPr txBox="1"/>
          <p:nvPr/>
        </p:nvSpPr>
        <p:spPr>
          <a:xfrm>
            <a:off x="6019800" y="5724095"/>
            <a:ext cx="736099" cy="369332"/>
          </a:xfrm>
          <a:prstGeom prst="rect">
            <a:avLst/>
          </a:prstGeom>
          <a:solidFill>
            <a:schemeClr val="bg2">
              <a:lumMod val="40000"/>
              <a:lumOff val="60000"/>
            </a:schemeClr>
          </a:solidFill>
        </p:spPr>
        <p:txBody>
          <a:bodyPr wrap="none" rtlCol="0">
            <a:spAutoFit/>
          </a:bodyPr>
          <a:lstStyle/>
          <a:p>
            <a:r>
              <a:rPr lang="en-US" dirty="0"/>
              <a:t>Rack</a:t>
            </a:r>
          </a:p>
        </p:txBody>
      </p:sp>
      <p:sp>
        <p:nvSpPr>
          <p:cNvPr id="11" name="TextBox 10">
            <a:extLst>
              <a:ext uri="{FF2B5EF4-FFF2-40B4-BE49-F238E27FC236}">
                <a16:creationId xmlns="" xmlns:a16="http://schemas.microsoft.com/office/drawing/2014/main" id="{30B359E0-58F9-49BE-8D00-E37A03E7F8A2}"/>
              </a:ext>
            </a:extLst>
          </p:cNvPr>
          <p:cNvSpPr txBox="1"/>
          <p:nvPr/>
        </p:nvSpPr>
        <p:spPr>
          <a:xfrm>
            <a:off x="7745520" y="4648200"/>
            <a:ext cx="889987" cy="369332"/>
          </a:xfrm>
          <a:prstGeom prst="rect">
            <a:avLst/>
          </a:prstGeom>
          <a:solidFill>
            <a:schemeClr val="bg2">
              <a:lumMod val="40000"/>
              <a:lumOff val="60000"/>
            </a:schemeClr>
          </a:solidFill>
        </p:spPr>
        <p:txBody>
          <a:bodyPr wrap="none" rtlCol="0">
            <a:spAutoFit/>
          </a:bodyPr>
          <a:lstStyle/>
          <a:p>
            <a:r>
              <a:rPr lang="en-US" dirty="0"/>
              <a:t>Pinion</a:t>
            </a:r>
          </a:p>
        </p:txBody>
      </p:sp>
      <p:cxnSp>
        <p:nvCxnSpPr>
          <p:cNvPr id="13" name="Straight Arrow Connector 12">
            <a:extLst>
              <a:ext uri="{FF2B5EF4-FFF2-40B4-BE49-F238E27FC236}">
                <a16:creationId xmlns="" xmlns:a16="http://schemas.microsoft.com/office/drawing/2014/main" id="{4FB38981-87B6-4C62-A929-235268388B22}"/>
              </a:ext>
            </a:extLst>
          </p:cNvPr>
          <p:cNvCxnSpPr/>
          <p:nvPr/>
        </p:nvCxnSpPr>
        <p:spPr bwMode="auto">
          <a:xfrm flipV="1">
            <a:off x="2044199" y="5410200"/>
            <a:ext cx="533400" cy="791778"/>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 xmlns:a16="http://schemas.microsoft.com/office/drawing/2014/main" id="{F5A7D017-5360-4EB1-9302-78CDBDB0692F}"/>
              </a:ext>
            </a:extLst>
          </p:cNvPr>
          <p:cNvCxnSpPr>
            <a:cxnSpLocks/>
          </p:cNvCxnSpPr>
          <p:nvPr/>
        </p:nvCxnSpPr>
        <p:spPr bwMode="auto">
          <a:xfrm flipV="1">
            <a:off x="6387849" y="4850970"/>
            <a:ext cx="89151" cy="85345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 xmlns:a16="http://schemas.microsoft.com/office/drawing/2014/main" id="{179DAC93-4623-4B02-9880-0CD23EB61567}"/>
              </a:ext>
            </a:extLst>
          </p:cNvPr>
          <p:cNvCxnSpPr>
            <a:cxnSpLocks/>
          </p:cNvCxnSpPr>
          <p:nvPr/>
        </p:nvCxnSpPr>
        <p:spPr bwMode="auto">
          <a:xfrm flipH="1" flipV="1">
            <a:off x="7066685" y="4267200"/>
            <a:ext cx="1034677" cy="377883"/>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50626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19D70B-66C0-4868-B735-0A8121A19BD6}"/>
              </a:ext>
            </a:extLst>
          </p:cNvPr>
          <p:cNvSpPr>
            <a:spLocks noGrp="1"/>
          </p:cNvSpPr>
          <p:nvPr>
            <p:ph type="title"/>
          </p:nvPr>
        </p:nvSpPr>
        <p:spPr/>
        <p:txBody>
          <a:bodyPr/>
          <a:lstStyle/>
          <a:p>
            <a:r>
              <a:rPr lang="en-US" dirty="0"/>
              <a:t>4.Linear Scale</a:t>
            </a:r>
          </a:p>
        </p:txBody>
      </p:sp>
      <p:sp>
        <p:nvSpPr>
          <p:cNvPr id="3" name="Content Placeholder 2">
            <a:extLst>
              <a:ext uri="{FF2B5EF4-FFF2-40B4-BE49-F238E27FC236}">
                <a16:creationId xmlns="" xmlns:a16="http://schemas.microsoft.com/office/drawing/2014/main" id="{FE8FEF76-4A1A-4288-A292-F3AC80097493}"/>
              </a:ext>
            </a:extLst>
          </p:cNvPr>
          <p:cNvSpPr>
            <a:spLocks noGrp="1"/>
          </p:cNvSpPr>
          <p:nvPr>
            <p:ph idx="1"/>
          </p:nvPr>
        </p:nvSpPr>
        <p:spPr/>
        <p:txBody>
          <a:bodyPr/>
          <a:lstStyle/>
          <a:p>
            <a:r>
              <a:rPr lang="en-US" sz="1800" dirty="0"/>
              <a:t>Linear scale located after shrinkage conveyors for measuring initial weight of the product. Machine operator should keep the initial weight range as specification given by technical department.</a:t>
            </a:r>
          </a:p>
          <a:p>
            <a:r>
              <a:rPr lang="en-US" sz="1800" dirty="0"/>
              <a:t> This unit has sensor called loadcell, It converts an input mechanical force such as load, weight  into another physical variable, in this case, into an electrical output signal that can be measured.</a:t>
            </a:r>
          </a:p>
          <a:p>
            <a:r>
              <a:rPr lang="en-US" sz="1800" dirty="0"/>
              <a:t>This unit can be measure up to 10kg and accuracy in 3 decimal points.(0.001) </a:t>
            </a:r>
          </a:p>
        </p:txBody>
      </p:sp>
      <p:pic>
        <p:nvPicPr>
          <p:cNvPr id="5" name="Picture 4" descr="A picture containing text, yellow, outdoor&#10;&#10;Description automatically generated">
            <a:extLst>
              <a:ext uri="{FF2B5EF4-FFF2-40B4-BE49-F238E27FC236}">
                <a16:creationId xmlns="" xmlns:a16="http://schemas.microsoft.com/office/drawing/2014/main" id="{D8FA7556-9479-4CC9-874A-84BDE4FE05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444" r="13433"/>
          <a:stretch/>
        </p:blipFill>
        <p:spPr>
          <a:xfrm>
            <a:off x="1295400" y="3463925"/>
            <a:ext cx="4419600" cy="3084512"/>
          </a:xfrm>
          <a:prstGeom prst="rect">
            <a:avLst/>
          </a:prstGeom>
        </p:spPr>
      </p:pic>
      <p:cxnSp>
        <p:nvCxnSpPr>
          <p:cNvPr id="7" name="Straight Connector 6">
            <a:extLst>
              <a:ext uri="{FF2B5EF4-FFF2-40B4-BE49-F238E27FC236}">
                <a16:creationId xmlns="" xmlns:a16="http://schemas.microsoft.com/office/drawing/2014/main" id="{B22C47AE-9EEB-481C-AADE-385C91BD7956}"/>
              </a:ext>
            </a:extLst>
          </p:cNvPr>
          <p:cNvCxnSpPr>
            <a:cxnSpLocks/>
          </p:cNvCxnSpPr>
          <p:nvPr/>
        </p:nvCxnSpPr>
        <p:spPr bwMode="auto">
          <a:xfrm flipH="1">
            <a:off x="2769787" y="5143500"/>
            <a:ext cx="1040214" cy="683816"/>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 xmlns:a16="http://schemas.microsoft.com/office/drawing/2014/main" id="{158E43F6-3386-4DCF-A2C9-D41B2467E3CF}"/>
              </a:ext>
            </a:extLst>
          </p:cNvPr>
          <p:cNvCxnSpPr>
            <a:cxnSpLocks/>
          </p:cNvCxnSpPr>
          <p:nvPr/>
        </p:nvCxnSpPr>
        <p:spPr bwMode="auto">
          <a:xfrm flipH="1">
            <a:off x="1752600" y="4926410"/>
            <a:ext cx="1066800" cy="48379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 xmlns:a16="http://schemas.microsoft.com/office/drawing/2014/main" id="{2E56BF88-E38D-4652-AC9F-561FB5EE6FCF}"/>
              </a:ext>
            </a:extLst>
          </p:cNvPr>
          <p:cNvCxnSpPr>
            <a:cxnSpLocks/>
          </p:cNvCxnSpPr>
          <p:nvPr/>
        </p:nvCxnSpPr>
        <p:spPr bwMode="auto">
          <a:xfrm flipH="1" flipV="1">
            <a:off x="1752600" y="5410200"/>
            <a:ext cx="1017187" cy="434181"/>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5" name="Straight Connector 24">
            <a:extLst>
              <a:ext uri="{FF2B5EF4-FFF2-40B4-BE49-F238E27FC236}">
                <a16:creationId xmlns="" xmlns:a16="http://schemas.microsoft.com/office/drawing/2014/main" id="{4F4F23C8-9FCD-49B6-B739-D8BD7ED47A64}"/>
              </a:ext>
            </a:extLst>
          </p:cNvPr>
          <p:cNvCxnSpPr>
            <a:cxnSpLocks/>
          </p:cNvCxnSpPr>
          <p:nvPr/>
        </p:nvCxnSpPr>
        <p:spPr bwMode="auto">
          <a:xfrm flipH="1" flipV="1">
            <a:off x="2819401" y="4926410"/>
            <a:ext cx="990599" cy="21709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32" name="Rectangle 31">
            <a:extLst>
              <a:ext uri="{FF2B5EF4-FFF2-40B4-BE49-F238E27FC236}">
                <a16:creationId xmlns="" xmlns:a16="http://schemas.microsoft.com/office/drawing/2014/main" id="{CE57445C-A191-4455-9FC9-999F2A95C6B2}"/>
              </a:ext>
            </a:extLst>
          </p:cNvPr>
          <p:cNvSpPr/>
          <p:nvPr/>
        </p:nvSpPr>
        <p:spPr bwMode="auto">
          <a:xfrm>
            <a:off x="6314875" y="3405188"/>
            <a:ext cx="2144913" cy="1946275"/>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34" name="Arrow: Bent 33">
            <a:extLst>
              <a:ext uri="{FF2B5EF4-FFF2-40B4-BE49-F238E27FC236}">
                <a16:creationId xmlns="" xmlns:a16="http://schemas.microsoft.com/office/drawing/2014/main" id="{03D47FD4-DB14-47FE-A55F-04D9C1123431}"/>
              </a:ext>
            </a:extLst>
          </p:cNvPr>
          <p:cNvSpPr/>
          <p:nvPr/>
        </p:nvSpPr>
        <p:spPr bwMode="auto">
          <a:xfrm>
            <a:off x="3128136" y="4397773"/>
            <a:ext cx="3044064" cy="683816"/>
          </a:xfrm>
          <a:prstGeom prst="bentArrow">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36" name="Straight Arrow Connector 35">
            <a:extLst>
              <a:ext uri="{FF2B5EF4-FFF2-40B4-BE49-F238E27FC236}">
                <a16:creationId xmlns="" xmlns:a16="http://schemas.microsoft.com/office/drawing/2014/main" id="{F581C52B-278E-4C90-9675-76E6BAE3729B}"/>
              </a:ext>
            </a:extLst>
          </p:cNvPr>
          <p:cNvCxnSpPr/>
          <p:nvPr/>
        </p:nvCxnSpPr>
        <p:spPr bwMode="auto">
          <a:xfrm>
            <a:off x="6314875" y="5486400"/>
            <a:ext cx="2144913" cy="0"/>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Arrow Connector 36">
            <a:extLst>
              <a:ext uri="{FF2B5EF4-FFF2-40B4-BE49-F238E27FC236}">
                <a16:creationId xmlns="" xmlns:a16="http://schemas.microsoft.com/office/drawing/2014/main" id="{87A7FB51-BC8E-4F0D-AF07-7D64059C8428}"/>
              </a:ext>
            </a:extLst>
          </p:cNvPr>
          <p:cNvCxnSpPr/>
          <p:nvPr/>
        </p:nvCxnSpPr>
        <p:spPr bwMode="auto">
          <a:xfrm flipV="1">
            <a:off x="8610600" y="3405188"/>
            <a:ext cx="0" cy="1946275"/>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Box 39">
            <a:extLst>
              <a:ext uri="{FF2B5EF4-FFF2-40B4-BE49-F238E27FC236}">
                <a16:creationId xmlns="" xmlns:a16="http://schemas.microsoft.com/office/drawing/2014/main" id="{1B534340-A6D3-4CE2-84D2-AAE6C761A116}"/>
              </a:ext>
            </a:extLst>
          </p:cNvPr>
          <p:cNvSpPr txBox="1"/>
          <p:nvPr/>
        </p:nvSpPr>
        <p:spPr>
          <a:xfrm>
            <a:off x="7065768" y="5519301"/>
            <a:ext cx="803425" cy="307777"/>
          </a:xfrm>
          <a:prstGeom prst="rect">
            <a:avLst/>
          </a:prstGeom>
          <a:noFill/>
        </p:spPr>
        <p:txBody>
          <a:bodyPr wrap="none" rtlCol="0">
            <a:spAutoFit/>
          </a:bodyPr>
          <a:lstStyle/>
          <a:p>
            <a:r>
              <a:rPr lang="en-US" sz="1400" dirty="0"/>
              <a:t>500mm</a:t>
            </a:r>
          </a:p>
        </p:txBody>
      </p:sp>
      <p:sp>
        <p:nvSpPr>
          <p:cNvPr id="41" name="TextBox 40">
            <a:extLst>
              <a:ext uri="{FF2B5EF4-FFF2-40B4-BE49-F238E27FC236}">
                <a16:creationId xmlns="" xmlns:a16="http://schemas.microsoft.com/office/drawing/2014/main" id="{CF341D81-F338-40DF-83BE-682863780E0C}"/>
              </a:ext>
            </a:extLst>
          </p:cNvPr>
          <p:cNvSpPr txBox="1"/>
          <p:nvPr/>
        </p:nvSpPr>
        <p:spPr>
          <a:xfrm rot="16200000">
            <a:off x="8464376" y="4130074"/>
            <a:ext cx="803425" cy="307777"/>
          </a:xfrm>
          <a:prstGeom prst="rect">
            <a:avLst/>
          </a:prstGeom>
          <a:noFill/>
        </p:spPr>
        <p:txBody>
          <a:bodyPr wrap="none" rtlCol="0">
            <a:spAutoFit/>
          </a:bodyPr>
          <a:lstStyle/>
          <a:p>
            <a:r>
              <a:rPr lang="en-US" sz="1400" dirty="0"/>
              <a:t>600mm</a:t>
            </a:r>
          </a:p>
        </p:txBody>
      </p:sp>
    </p:spTree>
    <p:extLst>
      <p:ext uri="{BB962C8B-B14F-4D97-AF65-F5344CB8AC3E}">
        <p14:creationId xmlns:p14="http://schemas.microsoft.com/office/powerpoint/2010/main" val="1242370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98C3C3-0524-4189-BE06-7AF5FA654F5C}"/>
              </a:ext>
            </a:extLst>
          </p:cNvPr>
          <p:cNvSpPr>
            <a:spLocks noGrp="1"/>
          </p:cNvSpPr>
          <p:nvPr>
            <p:ph type="title"/>
          </p:nvPr>
        </p:nvSpPr>
        <p:spPr>
          <a:xfrm>
            <a:off x="1061842" y="152400"/>
            <a:ext cx="7416800" cy="508000"/>
          </a:xfrm>
        </p:spPr>
        <p:txBody>
          <a:bodyPr/>
          <a:lstStyle/>
          <a:p>
            <a:r>
              <a:rPr lang="en-US" dirty="0"/>
              <a:t>5.Cushion calendar area</a:t>
            </a:r>
          </a:p>
        </p:txBody>
      </p:sp>
      <p:sp>
        <p:nvSpPr>
          <p:cNvPr id="3" name="Content Placeholder 2">
            <a:extLst>
              <a:ext uri="{FF2B5EF4-FFF2-40B4-BE49-F238E27FC236}">
                <a16:creationId xmlns="" xmlns:a16="http://schemas.microsoft.com/office/drawing/2014/main" id="{A7B34FD9-E564-4635-AD14-7F96C32F268D}"/>
              </a:ext>
            </a:extLst>
          </p:cNvPr>
          <p:cNvSpPr>
            <a:spLocks noGrp="1"/>
          </p:cNvSpPr>
          <p:nvPr>
            <p:ph idx="1"/>
          </p:nvPr>
        </p:nvSpPr>
        <p:spPr/>
        <p:txBody>
          <a:bodyPr/>
          <a:lstStyle/>
          <a:p>
            <a:r>
              <a:rPr lang="en-US" sz="1800" dirty="0"/>
              <a:t>Cushion calendar is using for apply cushion layer to tread production. Because tread needs to have enough tackiness past for green tire building.</a:t>
            </a:r>
          </a:p>
          <a:p>
            <a:r>
              <a:rPr lang="en-US" sz="1800" dirty="0"/>
              <a:t>It has external extruder for extruding cushion compound, and it has two roll mill.</a:t>
            </a:r>
          </a:p>
          <a:p>
            <a:endParaRPr lang="en-US" sz="1800" dirty="0"/>
          </a:p>
          <a:p>
            <a:endParaRPr lang="en-US" sz="1800" dirty="0"/>
          </a:p>
        </p:txBody>
      </p:sp>
      <p:pic>
        <p:nvPicPr>
          <p:cNvPr id="5" name="Picture 4" descr="A picture containing ground&#10;&#10;Description automatically generated">
            <a:extLst>
              <a:ext uri="{FF2B5EF4-FFF2-40B4-BE49-F238E27FC236}">
                <a16:creationId xmlns="" xmlns:a16="http://schemas.microsoft.com/office/drawing/2014/main" id="{514D688E-DAE6-4BFD-ADDB-B33CA71FB7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970" r="-32" b="12272"/>
          <a:stretch/>
        </p:blipFill>
        <p:spPr>
          <a:xfrm>
            <a:off x="76200" y="2857042"/>
            <a:ext cx="5106988" cy="3130550"/>
          </a:xfrm>
          <a:prstGeom prst="rect">
            <a:avLst/>
          </a:prstGeom>
        </p:spPr>
      </p:pic>
      <p:sp>
        <p:nvSpPr>
          <p:cNvPr id="6" name="TextBox 5">
            <a:extLst>
              <a:ext uri="{FF2B5EF4-FFF2-40B4-BE49-F238E27FC236}">
                <a16:creationId xmlns="" xmlns:a16="http://schemas.microsoft.com/office/drawing/2014/main" id="{6206BB32-B580-4059-A2DC-1EE8A877E1E7}"/>
              </a:ext>
            </a:extLst>
          </p:cNvPr>
          <p:cNvSpPr txBox="1"/>
          <p:nvPr/>
        </p:nvSpPr>
        <p:spPr>
          <a:xfrm>
            <a:off x="228921" y="4724400"/>
            <a:ext cx="1665841" cy="307777"/>
          </a:xfrm>
          <a:prstGeom prst="rect">
            <a:avLst/>
          </a:prstGeom>
          <a:solidFill>
            <a:srgbClr val="FFFF00"/>
          </a:solidFill>
        </p:spPr>
        <p:txBody>
          <a:bodyPr wrap="none" rtlCol="0">
            <a:spAutoFit/>
          </a:bodyPr>
          <a:lstStyle/>
          <a:p>
            <a:r>
              <a:rPr lang="en-US" sz="1400" dirty="0"/>
              <a:t>Cushion extruder</a:t>
            </a:r>
          </a:p>
        </p:txBody>
      </p:sp>
      <p:sp>
        <p:nvSpPr>
          <p:cNvPr id="7" name="TextBox 6">
            <a:extLst>
              <a:ext uri="{FF2B5EF4-FFF2-40B4-BE49-F238E27FC236}">
                <a16:creationId xmlns="" xmlns:a16="http://schemas.microsoft.com/office/drawing/2014/main" id="{0EA42ACB-FDFC-42F5-A3FA-59CC3D4FE02F}"/>
              </a:ext>
            </a:extLst>
          </p:cNvPr>
          <p:cNvSpPr txBox="1"/>
          <p:nvPr/>
        </p:nvSpPr>
        <p:spPr>
          <a:xfrm>
            <a:off x="1981200" y="5410200"/>
            <a:ext cx="1744388" cy="307777"/>
          </a:xfrm>
          <a:prstGeom prst="rect">
            <a:avLst/>
          </a:prstGeom>
          <a:solidFill>
            <a:srgbClr val="FFFF00"/>
          </a:solidFill>
        </p:spPr>
        <p:txBody>
          <a:bodyPr wrap="none" rtlCol="0">
            <a:spAutoFit/>
          </a:bodyPr>
          <a:lstStyle/>
          <a:p>
            <a:r>
              <a:rPr lang="en-US" sz="1400" dirty="0"/>
              <a:t>Cushion conveyor</a:t>
            </a:r>
          </a:p>
        </p:txBody>
      </p:sp>
      <p:cxnSp>
        <p:nvCxnSpPr>
          <p:cNvPr id="9" name="Straight Arrow Connector 8">
            <a:extLst>
              <a:ext uri="{FF2B5EF4-FFF2-40B4-BE49-F238E27FC236}">
                <a16:creationId xmlns="" xmlns:a16="http://schemas.microsoft.com/office/drawing/2014/main" id="{EE51840C-4A41-43E6-9FFD-7FBDC82D2DE8}"/>
              </a:ext>
            </a:extLst>
          </p:cNvPr>
          <p:cNvCxnSpPr>
            <a:cxnSpLocks/>
          </p:cNvCxnSpPr>
          <p:nvPr/>
        </p:nvCxnSpPr>
        <p:spPr bwMode="auto">
          <a:xfrm flipH="1" flipV="1">
            <a:off x="914399" y="3429000"/>
            <a:ext cx="147442" cy="129540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cxnSp>
        <p:nvCxnSpPr>
          <p:cNvPr id="10" name="Straight Arrow Connector 9">
            <a:extLst>
              <a:ext uri="{FF2B5EF4-FFF2-40B4-BE49-F238E27FC236}">
                <a16:creationId xmlns="" xmlns:a16="http://schemas.microsoft.com/office/drawing/2014/main" id="{7F364132-3A1B-4BB2-B271-C63429DAD6CA}"/>
              </a:ext>
            </a:extLst>
          </p:cNvPr>
          <p:cNvCxnSpPr>
            <a:cxnSpLocks/>
          </p:cNvCxnSpPr>
          <p:nvPr/>
        </p:nvCxnSpPr>
        <p:spPr bwMode="auto">
          <a:xfrm flipV="1">
            <a:off x="2935271" y="4724400"/>
            <a:ext cx="188929" cy="68580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 xmlns:a16="http://schemas.microsoft.com/office/drawing/2014/main" id="{2AAF1658-E9CD-4F04-9963-B7DCB8B216A2}"/>
              </a:ext>
            </a:extLst>
          </p:cNvPr>
          <p:cNvSpPr txBox="1"/>
          <p:nvPr/>
        </p:nvSpPr>
        <p:spPr>
          <a:xfrm>
            <a:off x="5183188" y="3570238"/>
            <a:ext cx="4090667" cy="2585323"/>
          </a:xfrm>
          <a:prstGeom prst="rect">
            <a:avLst/>
          </a:prstGeom>
          <a:noFill/>
        </p:spPr>
        <p:txBody>
          <a:bodyPr wrap="square" rtlCol="0">
            <a:spAutoFit/>
          </a:bodyPr>
          <a:lstStyle/>
          <a:p>
            <a:pPr marL="285750" indent="-285750">
              <a:buFont typeface="Arial" panose="020B0604020202020204" pitchFamily="34" charset="0"/>
              <a:buChar char="•"/>
            </a:pPr>
            <a:r>
              <a:rPr lang="en-US" b="0" dirty="0">
                <a:solidFill>
                  <a:srgbClr val="080808"/>
                </a:solidFill>
              </a:rPr>
              <a:t>Cushion extruder diameter- 90mm</a:t>
            </a:r>
          </a:p>
          <a:p>
            <a:pPr marL="285750" indent="-285750">
              <a:buFont typeface="Arial" panose="020B0604020202020204" pitchFamily="34" charset="0"/>
              <a:buChar char="•"/>
            </a:pPr>
            <a:r>
              <a:rPr lang="en-US" b="0" dirty="0">
                <a:solidFill>
                  <a:srgbClr val="080808"/>
                </a:solidFill>
              </a:rPr>
              <a:t>L:D ratio- 16:1</a:t>
            </a:r>
          </a:p>
          <a:p>
            <a:pPr marL="285750" indent="-285750">
              <a:buFont typeface="Arial" panose="020B0604020202020204" pitchFamily="34" charset="0"/>
              <a:buChar char="•"/>
            </a:pPr>
            <a:r>
              <a:rPr lang="en-US" b="0" dirty="0">
                <a:solidFill>
                  <a:srgbClr val="080808"/>
                </a:solidFill>
              </a:rPr>
              <a:t>Screw motor capacity- 53.5kW DC</a:t>
            </a:r>
          </a:p>
          <a:p>
            <a:pPr marL="285750" indent="-285750">
              <a:buFont typeface="Arial" panose="020B0604020202020204" pitchFamily="34" charset="0"/>
              <a:buChar char="•"/>
            </a:pPr>
            <a:r>
              <a:rPr lang="en-US" b="0" dirty="0">
                <a:solidFill>
                  <a:srgbClr val="080808"/>
                </a:solidFill>
              </a:rPr>
              <a:t>Number of pins-36</a:t>
            </a:r>
          </a:p>
          <a:p>
            <a:pPr marL="285750" indent="-285750">
              <a:buFont typeface="Arial" panose="020B0604020202020204" pitchFamily="34" charset="0"/>
              <a:buChar char="•"/>
            </a:pPr>
            <a:r>
              <a:rPr lang="en-US" b="0" dirty="0">
                <a:solidFill>
                  <a:srgbClr val="080808"/>
                </a:solidFill>
              </a:rPr>
              <a:t>Motor max rpm- 55rpm</a:t>
            </a:r>
          </a:p>
          <a:p>
            <a:pPr marL="285750" indent="-285750">
              <a:buFont typeface="Arial" panose="020B0604020202020204" pitchFamily="34" charset="0"/>
              <a:buChar char="•"/>
            </a:pPr>
            <a:r>
              <a:rPr lang="en-US" b="0" dirty="0">
                <a:solidFill>
                  <a:srgbClr val="080808"/>
                </a:solidFill>
              </a:rPr>
              <a:t>Conveyor belt width-300mm</a:t>
            </a:r>
          </a:p>
          <a:p>
            <a:pPr marL="285750" indent="-285750">
              <a:buFont typeface="Arial" panose="020B0604020202020204" pitchFamily="34" charset="0"/>
              <a:buChar char="•"/>
            </a:pPr>
            <a:r>
              <a:rPr lang="en-US" b="0" dirty="0">
                <a:solidFill>
                  <a:srgbClr val="080808"/>
                </a:solidFill>
              </a:rPr>
              <a:t>Conveyor motor – 1.1kW AC</a:t>
            </a:r>
          </a:p>
          <a:p>
            <a:r>
              <a:rPr lang="en-US" b="0" dirty="0">
                <a:solidFill>
                  <a:srgbClr val="080808"/>
                </a:solidFill>
              </a:rPr>
              <a:t/>
            </a:r>
            <a:br>
              <a:rPr lang="en-US" b="0" dirty="0">
                <a:solidFill>
                  <a:srgbClr val="080808"/>
                </a:solidFill>
              </a:rPr>
            </a:br>
            <a:endParaRPr lang="en-US" b="0" dirty="0">
              <a:solidFill>
                <a:srgbClr val="080808"/>
              </a:solidFill>
            </a:endParaRPr>
          </a:p>
        </p:txBody>
      </p:sp>
    </p:spTree>
    <p:extLst>
      <p:ext uri="{BB962C8B-B14F-4D97-AF65-F5344CB8AC3E}">
        <p14:creationId xmlns:p14="http://schemas.microsoft.com/office/powerpoint/2010/main" val="1525692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machine&#10;&#10;Description automatically generated with low confidence">
            <a:extLst>
              <a:ext uri="{FF2B5EF4-FFF2-40B4-BE49-F238E27FC236}">
                <a16:creationId xmlns="" xmlns:a16="http://schemas.microsoft.com/office/drawing/2014/main" id="{D4954A1F-D69B-4EEA-A218-556243D16B0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57" y="0"/>
            <a:ext cx="4648200" cy="3486151"/>
          </a:xfrm>
        </p:spPr>
      </p:pic>
      <p:sp>
        <p:nvSpPr>
          <p:cNvPr id="6" name="TextBox 5">
            <a:extLst>
              <a:ext uri="{FF2B5EF4-FFF2-40B4-BE49-F238E27FC236}">
                <a16:creationId xmlns="" xmlns:a16="http://schemas.microsoft.com/office/drawing/2014/main" id="{119F3B6B-AF6F-40AA-B77E-29F9378DD922}"/>
              </a:ext>
            </a:extLst>
          </p:cNvPr>
          <p:cNvSpPr txBox="1"/>
          <p:nvPr/>
        </p:nvSpPr>
        <p:spPr>
          <a:xfrm>
            <a:off x="2421096" y="62435"/>
            <a:ext cx="2198038" cy="369332"/>
          </a:xfrm>
          <a:prstGeom prst="rect">
            <a:avLst/>
          </a:prstGeom>
          <a:solidFill>
            <a:schemeClr val="bg2">
              <a:lumMod val="40000"/>
              <a:lumOff val="60000"/>
            </a:schemeClr>
          </a:solidFill>
        </p:spPr>
        <p:txBody>
          <a:bodyPr wrap="none" rtlCol="0">
            <a:spAutoFit/>
          </a:bodyPr>
          <a:lstStyle/>
          <a:p>
            <a:r>
              <a:rPr lang="en-US" dirty="0"/>
              <a:t>Cushion apply roll</a:t>
            </a:r>
          </a:p>
        </p:txBody>
      </p:sp>
      <p:sp>
        <p:nvSpPr>
          <p:cNvPr id="7" name="TextBox 6">
            <a:extLst>
              <a:ext uri="{FF2B5EF4-FFF2-40B4-BE49-F238E27FC236}">
                <a16:creationId xmlns="" xmlns:a16="http://schemas.microsoft.com/office/drawing/2014/main" id="{BB73D48E-6A68-4EB9-803C-29951CFB5C79}"/>
              </a:ext>
            </a:extLst>
          </p:cNvPr>
          <p:cNvSpPr txBox="1"/>
          <p:nvPr/>
        </p:nvSpPr>
        <p:spPr>
          <a:xfrm>
            <a:off x="3093511" y="1447800"/>
            <a:ext cx="1274708" cy="369332"/>
          </a:xfrm>
          <a:prstGeom prst="rect">
            <a:avLst/>
          </a:prstGeom>
          <a:solidFill>
            <a:schemeClr val="bg2">
              <a:lumMod val="40000"/>
              <a:lumOff val="60000"/>
            </a:schemeClr>
          </a:solidFill>
        </p:spPr>
        <p:txBody>
          <a:bodyPr wrap="none" rtlCol="0">
            <a:spAutoFit/>
          </a:bodyPr>
          <a:lstStyle/>
          <a:p>
            <a:r>
              <a:rPr lang="en-US" dirty="0"/>
              <a:t>2 Roll mill</a:t>
            </a:r>
          </a:p>
        </p:txBody>
      </p:sp>
      <p:cxnSp>
        <p:nvCxnSpPr>
          <p:cNvPr id="9" name="Straight Arrow Connector 8">
            <a:extLst>
              <a:ext uri="{FF2B5EF4-FFF2-40B4-BE49-F238E27FC236}">
                <a16:creationId xmlns="" xmlns:a16="http://schemas.microsoft.com/office/drawing/2014/main" id="{67554C2D-218D-4EEE-BBCB-EAC6A3091A7D}"/>
              </a:ext>
            </a:extLst>
          </p:cNvPr>
          <p:cNvCxnSpPr/>
          <p:nvPr/>
        </p:nvCxnSpPr>
        <p:spPr bwMode="auto">
          <a:xfrm flipH="1">
            <a:off x="2667000" y="1817132"/>
            <a:ext cx="609600" cy="392668"/>
          </a:xfrm>
          <a:prstGeom prst="straightConnector1">
            <a:avLst/>
          </a:prstGeom>
          <a:ln>
            <a:headEnd type="none" w="med" len="med"/>
            <a:tailEnd type="triangle"/>
          </a:ln>
        </p:spPr>
        <p:style>
          <a:lnRef idx="2">
            <a:schemeClr val="accent3"/>
          </a:lnRef>
          <a:fillRef idx="0">
            <a:schemeClr val="accent3"/>
          </a:fillRef>
          <a:effectRef idx="1">
            <a:schemeClr val="accent3"/>
          </a:effectRef>
          <a:fontRef idx="minor">
            <a:schemeClr val="tx1"/>
          </a:fontRef>
        </p:style>
      </p:cxnSp>
      <p:cxnSp>
        <p:nvCxnSpPr>
          <p:cNvPr id="10" name="Straight Arrow Connector 9">
            <a:extLst>
              <a:ext uri="{FF2B5EF4-FFF2-40B4-BE49-F238E27FC236}">
                <a16:creationId xmlns="" xmlns:a16="http://schemas.microsoft.com/office/drawing/2014/main" id="{343602CD-CECD-40E4-873F-FF74F197810D}"/>
              </a:ext>
            </a:extLst>
          </p:cNvPr>
          <p:cNvCxnSpPr>
            <a:cxnSpLocks/>
          </p:cNvCxnSpPr>
          <p:nvPr/>
        </p:nvCxnSpPr>
        <p:spPr bwMode="auto">
          <a:xfrm flipH="1">
            <a:off x="1802069" y="1817132"/>
            <a:ext cx="1308543" cy="365190"/>
          </a:xfrm>
          <a:prstGeom prst="straightConnector1">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cxnSp>
        <p:nvCxnSpPr>
          <p:cNvPr id="13" name="Connector: Elbow 12">
            <a:extLst>
              <a:ext uri="{FF2B5EF4-FFF2-40B4-BE49-F238E27FC236}">
                <a16:creationId xmlns="" xmlns:a16="http://schemas.microsoft.com/office/drawing/2014/main" id="{1B7A6832-1940-4088-A4AD-5E6E0B0D6679}"/>
              </a:ext>
            </a:extLst>
          </p:cNvPr>
          <p:cNvCxnSpPr>
            <a:endCxn id="6" idx="2"/>
          </p:cNvCxnSpPr>
          <p:nvPr/>
        </p:nvCxnSpPr>
        <p:spPr bwMode="auto">
          <a:xfrm flipV="1">
            <a:off x="2954051" y="431767"/>
            <a:ext cx="566064" cy="465229"/>
          </a:xfrm>
          <a:prstGeom prst="bentConnector2">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pic>
        <p:nvPicPr>
          <p:cNvPr id="15" name="Picture 14" descr="A picture containing engine, grill&#10;&#10;Description automatically generated">
            <a:extLst>
              <a:ext uri="{FF2B5EF4-FFF2-40B4-BE49-F238E27FC236}">
                <a16:creationId xmlns="" xmlns:a16="http://schemas.microsoft.com/office/drawing/2014/main" id="{B8E44C41-95CC-446D-931A-F72D278CFA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940" r="6888"/>
          <a:stretch/>
        </p:blipFill>
        <p:spPr>
          <a:xfrm>
            <a:off x="2727" y="3493676"/>
            <a:ext cx="4643115" cy="3364323"/>
          </a:xfrm>
          <a:prstGeom prst="rect">
            <a:avLst/>
          </a:prstGeom>
        </p:spPr>
      </p:pic>
      <p:sp>
        <p:nvSpPr>
          <p:cNvPr id="17" name="TextBox 16">
            <a:extLst>
              <a:ext uri="{FF2B5EF4-FFF2-40B4-BE49-F238E27FC236}">
                <a16:creationId xmlns="" xmlns:a16="http://schemas.microsoft.com/office/drawing/2014/main" id="{E453B221-D7B8-40A3-9C53-82D9086B11E5}"/>
              </a:ext>
            </a:extLst>
          </p:cNvPr>
          <p:cNvSpPr txBox="1"/>
          <p:nvPr/>
        </p:nvSpPr>
        <p:spPr>
          <a:xfrm>
            <a:off x="1357321" y="5789431"/>
            <a:ext cx="2198038" cy="369332"/>
          </a:xfrm>
          <a:prstGeom prst="rect">
            <a:avLst/>
          </a:prstGeom>
          <a:solidFill>
            <a:schemeClr val="bg2">
              <a:lumMod val="40000"/>
              <a:lumOff val="60000"/>
            </a:schemeClr>
          </a:solidFill>
        </p:spPr>
        <p:txBody>
          <a:bodyPr wrap="none" rtlCol="0">
            <a:spAutoFit/>
          </a:bodyPr>
          <a:lstStyle/>
          <a:p>
            <a:r>
              <a:rPr lang="en-US" dirty="0"/>
              <a:t>Cushion apply roll</a:t>
            </a:r>
          </a:p>
        </p:txBody>
      </p:sp>
      <p:sp>
        <p:nvSpPr>
          <p:cNvPr id="18" name="TextBox 17">
            <a:extLst>
              <a:ext uri="{FF2B5EF4-FFF2-40B4-BE49-F238E27FC236}">
                <a16:creationId xmlns="" xmlns:a16="http://schemas.microsoft.com/office/drawing/2014/main" id="{3F683CF6-64BC-4547-AE60-97F9FCA02D34}"/>
              </a:ext>
            </a:extLst>
          </p:cNvPr>
          <p:cNvSpPr txBox="1"/>
          <p:nvPr/>
        </p:nvSpPr>
        <p:spPr>
          <a:xfrm>
            <a:off x="2514600" y="4945619"/>
            <a:ext cx="1723549" cy="369332"/>
          </a:xfrm>
          <a:prstGeom prst="rect">
            <a:avLst/>
          </a:prstGeom>
          <a:solidFill>
            <a:schemeClr val="bg2">
              <a:lumMod val="40000"/>
              <a:lumOff val="60000"/>
            </a:schemeClr>
          </a:solidFill>
        </p:spPr>
        <p:txBody>
          <a:bodyPr wrap="none" rtlCol="0">
            <a:spAutoFit/>
          </a:bodyPr>
          <a:lstStyle/>
          <a:p>
            <a:r>
              <a:rPr lang="en-US" dirty="0"/>
              <a:t>Disc cut roller</a:t>
            </a:r>
          </a:p>
        </p:txBody>
      </p:sp>
      <p:cxnSp>
        <p:nvCxnSpPr>
          <p:cNvPr id="19" name="Straight Arrow Connector 18">
            <a:extLst>
              <a:ext uri="{FF2B5EF4-FFF2-40B4-BE49-F238E27FC236}">
                <a16:creationId xmlns="" xmlns:a16="http://schemas.microsoft.com/office/drawing/2014/main" id="{5CEABA61-F2E6-4432-B480-4209FE4EB9D0}"/>
              </a:ext>
            </a:extLst>
          </p:cNvPr>
          <p:cNvCxnSpPr>
            <a:cxnSpLocks/>
            <a:stCxn id="18" idx="0"/>
          </p:cNvCxnSpPr>
          <p:nvPr/>
        </p:nvCxnSpPr>
        <p:spPr bwMode="auto">
          <a:xfrm flipH="1" flipV="1">
            <a:off x="2954051" y="4485602"/>
            <a:ext cx="422324" cy="460017"/>
          </a:xfrm>
          <a:prstGeom prst="straightConnector1">
            <a:avLst/>
          </a:prstGeom>
          <a:ln>
            <a:headEnd type="none" w="med" len="med"/>
            <a:tailEnd type="triangle"/>
          </a:ln>
        </p:spPr>
        <p:style>
          <a:lnRef idx="2">
            <a:schemeClr val="accent3"/>
          </a:lnRef>
          <a:fillRef idx="0">
            <a:schemeClr val="accent3"/>
          </a:fillRef>
          <a:effectRef idx="1">
            <a:schemeClr val="accent3"/>
          </a:effectRef>
          <a:fontRef idx="minor">
            <a:schemeClr val="tx1"/>
          </a:fontRef>
        </p:style>
      </p:cxnSp>
      <p:cxnSp>
        <p:nvCxnSpPr>
          <p:cNvPr id="21" name="Straight Arrow Connector 20">
            <a:extLst>
              <a:ext uri="{FF2B5EF4-FFF2-40B4-BE49-F238E27FC236}">
                <a16:creationId xmlns="" xmlns:a16="http://schemas.microsoft.com/office/drawing/2014/main" id="{5CB062D8-3569-4B1F-9ED8-21CD3A02CC49}"/>
              </a:ext>
            </a:extLst>
          </p:cNvPr>
          <p:cNvCxnSpPr>
            <a:cxnSpLocks/>
          </p:cNvCxnSpPr>
          <p:nvPr/>
        </p:nvCxnSpPr>
        <p:spPr bwMode="auto">
          <a:xfrm flipH="1" flipV="1">
            <a:off x="1601564" y="5486831"/>
            <a:ext cx="457200" cy="302600"/>
          </a:xfrm>
          <a:prstGeom prst="straightConnector1">
            <a:avLst/>
          </a:prstGeom>
          <a:ln>
            <a:headEnd type="none" w="med" len="med"/>
            <a:tailEnd type="triangle"/>
          </a:ln>
        </p:spPr>
        <p:style>
          <a:lnRef idx="2">
            <a:schemeClr val="accent3"/>
          </a:lnRef>
          <a:fillRef idx="0">
            <a:schemeClr val="accent3"/>
          </a:fillRef>
          <a:effectRef idx="1">
            <a:schemeClr val="accent3"/>
          </a:effectRef>
          <a:fontRef idx="minor">
            <a:schemeClr val="tx1"/>
          </a:fontRef>
        </p:style>
      </p:cxnSp>
      <p:sp>
        <p:nvSpPr>
          <p:cNvPr id="22" name="TextBox 21">
            <a:extLst>
              <a:ext uri="{FF2B5EF4-FFF2-40B4-BE49-F238E27FC236}">
                <a16:creationId xmlns="" xmlns:a16="http://schemas.microsoft.com/office/drawing/2014/main" id="{754C2A2F-E8C4-4460-9836-D72D7DE82BA7}"/>
              </a:ext>
            </a:extLst>
          </p:cNvPr>
          <p:cNvSpPr txBox="1"/>
          <p:nvPr/>
        </p:nvSpPr>
        <p:spPr>
          <a:xfrm>
            <a:off x="4645843" y="0"/>
            <a:ext cx="4498157" cy="3416320"/>
          </a:xfrm>
          <a:prstGeom prst="rect">
            <a:avLst/>
          </a:prstGeom>
          <a:noFill/>
        </p:spPr>
        <p:txBody>
          <a:bodyPr wrap="square" rtlCol="0">
            <a:spAutoFit/>
          </a:bodyPr>
          <a:lstStyle/>
          <a:p>
            <a:pPr marL="285750" indent="-285750">
              <a:buFont typeface="Arial" panose="020B0604020202020204" pitchFamily="34" charset="0"/>
              <a:buChar char="•"/>
            </a:pPr>
            <a:r>
              <a:rPr lang="en-US" b="0" dirty="0">
                <a:solidFill>
                  <a:srgbClr val="080808"/>
                </a:solidFill>
              </a:rPr>
              <a:t>This place is located under the conveyor.</a:t>
            </a:r>
          </a:p>
          <a:p>
            <a:pPr marL="285750" indent="-285750">
              <a:buFont typeface="Arial" panose="020B0604020202020204" pitchFamily="34" charset="0"/>
              <a:buChar char="•"/>
            </a:pPr>
            <a:r>
              <a:rPr lang="en-US" b="0" dirty="0">
                <a:solidFill>
                  <a:srgbClr val="080808"/>
                </a:solidFill>
              </a:rPr>
              <a:t>By adjusting 2 roll mill can change cushion gauge.</a:t>
            </a:r>
          </a:p>
          <a:p>
            <a:pPr marL="285750" indent="-285750">
              <a:buFont typeface="Arial" panose="020B0604020202020204" pitchFamily="34" charset="0"/>
              <a:buChar char="•"/>
            </a:pPr>
            <a:r>
              <a:rPr lang="en-US" b="0" dirty="0">
                <a:solidFill>
                  <a:srgbClr val="080808"/>
                </a:solidFill>
              </a:rPr>
              <a:t>Normally PCR tread using 0.5mm cushion gauge, 2/3 tread 0.6mm and TBB tread 0.9mm.</a:t>
            </a:r>
          </a:p>
          <a:p>
            <a:pPr marL="285750" indent="-285750">
              <a:buFont typeface="Arial" panose="020B0604020202020204" pitchFamily="34" charset="0"/>
              <a:buChar char="•"/>
            </a:pPr>
            <a:r>
              <a:rPr lang="en-US" b="0" dirty="0">
                <a:solidFill>
                  <a:srgbClr val="080808"/>
                </a:solidFill>
              </a:rPr>
              <a:t>Mill motor capacity is 33.3kW DC</a:t>
            </a:r>
          </a:p>
          <a:p>
            <a:pPr marL="285750" indent="-285750">
              <a:buFont typeface="Arial" panose="020B0604020202020204" pitchFamily="34" charset="0"/>
              <a:buChar char="•"/>
            </a:pPr>
            <a:r>
              <a:rPr lang="en-US" b="0" dirty="0">
                <a:solidFill>
                  <a:srgbClr val="080808"/>
                </a:solidFill>
              </a:rPr>
              <a:t>Max cushion 600mm width can be apply.</a:t>
            </a:r>
          </a:p>
          <a:p>
            <a:pPr marL="285750" indent="-285750">
              <a:buFont typeface="Arial" panose="020B0604020202020204" pitchFamily="34" charset="0"/>
              <a:buChar char="•"/>
            </a:pPr>
            <a:endParaRPr lang="en-US" b="0" dirty="0">
              <a:solidFill>
                <a:srgbClr val="080808"/>
              </a:solidFill>
            </a:endParaRPr>
          </a:p>
          <a:p>
            <a:pPr marL="285750" indent="-285750">
              <a:buFont typeface="Arial" panose="020B0604020202020204" pitchFamily="34" charset="0"/>
              <a:buChar char="•"/>
            </a:pPr>
            <a:endParaRPr lang="en-US" b="0" dirty="0">
              <a:solidFill>
                <a:srgbClr val="080808"/>
              </a:solidFill>
            </a:endParaRPr>
          </a:p>
        </p:txBody>
      </p:sp>
      <p:sp>
        <p:nvSpPr>
          <p:cNvPr id="23" name="TextBox 22">
            <a:extLst>
              <a:ext uri="{FF2B5EF4-FFF2-40B4-BE49-F238E27FC236}">
                <a16:creationId xmlns="" xmlns:a16="http://schemas.microsoft.com/office/drawing/2014/main" id="{1FD18A14-E5AB-4373-86E1-96D896ACF832}"/>
              </a:ext>
            </a:extLst>
          </p:cNvPr>
          <p:cNvSpPr txBox="1"/>
          <p:nvPr/>
        </p:nvSpPr>
        <p:spPr>
          <a:xfrm>
            <a:off x="3178775" y="3128487"/>
            <a:ext cx="1467068" cy="369332"/>
          </a:xfrm>
          <a:prstGeom prst="rect">
            <a:avLst/>
          </a:prstGeom>
          <a:solidFill>
            <a:schemeClr val="bg2">
              <a:lumMod val="40000"/>
              <a:lumOff val="60000"/>
            </a:schemeClr>
          </a:solidFill>
        </p:spPr>
        <p:txBody>
          <a:bodyPr wrap="none" rtlCol="0">
            <a:spAutoFit/>
          </a:bodyPr>
          <a:lstStyle/>
          <a:p>
            <a:r>
              <a:rPr lang="en-US" dirty="0"/>
              <a:t>Knife cutter</a:t>
            </a:r>
          </a:p>
        </p:txBody>
      </p:sp>
      <p:cxnSp>
        <p:nvCxnSpPr>
          <p:cNvPr id="27" name="Connector: Elbow 26">
            <a:extLst>
              <a:ext uri="{FF2B5EF4-FFF2-40B4-BE49-F238E27FC236}">
                <a16:creationId xmlns="" xmlns:a16="http://schemas.microsoft.com/office/drawing/2014/main" id="{6806C04B-897C-42C4-ABDF-442F52573D91}"/>
              </a:ext>
            </a:extLst>
          </p:cNvPr>
          <p:cNvCxnSpPr>
            <a:cxnSpLocks/>
          </p:cNvCxnSpPr>
          <p:nvPr/>
        </p:nvCxnSpPr>
        <p:spPr bwMode="auto">
          <a:xfrm rot="10800000">
            <a:off x="3093512" y="2833166"/>
            <a:ext cx="564091" cy="287687"/>
          </a:xfrm>
          <a:prstGeom prst="bentConnector3">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 xmlns:a16="http://schemas.microsoft.com/office/drawing/2014/main" id="{39F46905-32E1-432A-A8AC-9B5F2D6C9422}"/>
              </a:ext>
            </a:extLst>
          </p:cNvPr>
          <p:cNvSpPr txBox="1"/>
          <p:nvPr/>
        </p:nvSpPr>
        <p:spPr>
          <a:xfrm>
            <a:off x="4650555" y="3505344"/>
            <a:ext cx="4572000" cy="2585323"/>
          </a:xfrm>
          <a:prstGeom prst="rect">
            <a:avLst/>
          </a:prstGeom>
          <a:noFill/>
        </p:spPr>
        <p:txBody>
          <a:bodyPr wrap="square">
            <a:spAutoFit/>
          </a:bodyPr>
          <a:lstStyle/>
          <a:p>
            <a:pPr marL="285750" indent="-285750">
              <a:buFont typeface="Arial" panose="020B0604020202020204" pitchFamily="34" charset="0"/>
              <a:buChar char="•"/>
            </a:pPr>
            <a:r>
              <a:rPr lang="en-US" b="0" dirty="0">
                <a:solidFill>
                  <a:srgbClr val="080808"/>
                </a:solidFill>
              </a:rPr>
              <a:t>Cushion apply roll where the cushion apply with base of the tread extrusion.</a:t>
            </a:r>
          </a:p>
          <a:p>
            <a:pPr marL="285750" indent="-285750">
              <a:buFont typeface="Arial" panose="020B0604020202020204" pitchFamily="34" charset="0"/>
              <a:buChar char="•"/>
            </a:pPr>
            <a:r>
              <a:rPr lang="en-US" b="0" dirty="0">
                <a:solidFill>
                  <a:srgbClr val="080808"/>
                </a:solidFill>
              </a:rPr>
              <a:t>Disc cutter roller give thrust from the top of the tread for tack with cushion well. But it doesn’t harm tread cross-section dimensions. </a:t>
            </a:r>
          </a:p>
          <a:p>
            <a:pPr marL="285750" indent="-285750">
              <a:buFont typeface="Arial" panose="020B0604020202020204" pitchFamily="34" charset="0"/>
              <a:buChar char="•"/>
            </a:pPr>
            <a:r>
              <a:rPr lang="en-US" b="0" dirty="0">
                <a:solidFill>
                  <a:srgbClr val="080808"/>
                </a:solidFill>
              </a:rPr>
              <a:t>There are 62 conveyor rolls from after liner scale to cushion </a:t>
            </a:r>
            <a:r>
              <a:rPr lang="en-US" b="0" dirty="0" err="1">
                <a:solidFill>
                  <a:srgbClr val="080808"/>
                </a:solidFill>
              </a:rPr>
              <a:t>calender</a:t>
            </a:r>
            <a:r>
              <a:rPr lang="en-US" b="0" dirty="0">
                <a:solidFill>
                  <a:srgbClr val="080808"/>
                </a:solidFill>
              </a:rPr>
              <a:t>. </a:t>
            </a:r>
          </a:p>
          <a:p>
            <a:endParaRPr lang="en-US" b="0" dirty="0">
              <a:solidFill>
                <a:srgbClr val="080808"/>
              </a:solidFill>
            </a:endParaRPr>
          </a:p>
        </p:txBody>
      </p:sp>
    </p:spTree>
    <p:extLst>
      <p:ext uri="{BB962C8B-B14F-4D97-AF65-F5344CB8AC3E}">
        <p14:creationId xmlns:p14="http://schemas.microsoft.com/office/powerpoint/2010/main" val="3002071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3825A4-3630-4D2F-A411-7C04BB827E2D}"/>
              </a:ext>
            </a:extLst>
          </p:cNvPr>
          <p:cNvSpPr>
            <a:spLocks noGrp="1"/>
          </p:cNvSpPr>
          <p:nvPr>
            <p:ph type="title"/>
          </p:nvPr>
        </p:nvSpPr>
        <p:spPr/>
        <p:txBody>
          <a:bodyPr/>
          <a:lstStyle/>
          <a:p>
            <a:r>
              <a:rPr lang="en-US" dirty="0"/>
              <a:t>6. Incline conveyor</a:t>
            </a:r>
          </a:p>
        </p:txBody>
      </p:sp>
      <p:sp>
        <p:nvSpPr>
          <p:cNvPr id="3" name="Content Placeholder 2">
            <a:extLst>
              <a:ext uri="{FF2B5EF4-FFF2-40B4-BE49-F238E27FC236}">
                <a16:creationId xmlns="" xmlns:a16="http://schemas.microsoft.com/office/drawing/2014/main" id="{C21F0D27-716B-4146-86BA-0A587FE0C55E}"/>
              </a:ext>
            </a:extLst>
          </p:cNvPr>
          <p:cNvSpPr>
            <a:spLocks noGrp="1"/>
          </p:cNvSpPr>
          <p:nvPr>
            <p:ph idx="1"/>
          </p:nvPr>
        </p:nvSpPr>
        <p:spPr/>
        <p:txBody>
          <a:bodyPr/>
          <a:lstStyle/>
          <a:p>
            <a:r>
              <a:rPr lang="en-US" sz="1800" dirty="0"/>
              <a:t>Inclined conveyor is taking continues production to upstairs cooling conveyor.</a:t>
            </a:r>
          </a:p>
          <a:p>
            <a:r>
              <a:rPr lang="en-US" sz="1800" dirty="0"/>
              <a:t>There is an external conveyor called boomerang conveyor. Its helping for changing extruded production from horizonal conveyor to inclined conveyor. </a:t>
            </a:r>
          </a:p>
          <a:p>
            <a:endParaRPr lang="en-US" sz="1800" dirty="0"/>
          </a:p>
        </p:txBody>
      </p:sp>
      <p:pic>
        <p:nvPicPr>
          <p:cNvPr id="5" name="Picture 4" descr="A picture containing old, seat, chair, rack&#10;&#10;Description automatically generated">
            <a:extLst>
              <a:ext uri="{FF2B5EF4-FFF2-40B4-BE49-F238E27FC236}">
                <a16:creationId xmlns="" xmlns:a16="http://schemas.microsoft.com/office/drawing/2014/main" id="{D08C0C7F-A677-48EA-806C-ECF903B4B3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667000"/>
            <a:ext cx="2857500" cy="3810000"/>
          </a:xfrm>
          <a:prstGeom prst="rect">
            <a:avLst/>
          </a:prstGeom>
        </p:spPr>
      </p:pic>
      <p:sp>
        <p:nvSpPr>
          <p:cNvPr id="6" name="TextBox 5">
            <a:extLst>
              <a:ext uri="{FF2B5EF4-FFF2-40B4-BE49-F238E27FC236}">
                <a16:creationId xmlns="" xmlns:a16="http://schemas.microsoft.com/office/drawing/2014/main" id="{FD2BDBC2-4295-4A78-898C-45755DD29E58}"/>
              </a:ext>
            </a:extLst>
          </p:cNvPr>
          <p:cNvSpPr txBox="1"/>
          <p:nvPr/>
        </p:nvSpPr>
        <p:spPr>
          <a:xfrm>
            <a:off x="467819" y="5029200"/>
            <a:ext cx="2531462" cy="369332"/>
          </a:xfrm>
          <a:prstGeom prst="rect">
            <a:avLst/>
          </a:prstGeom>
          <a:solidFill>
            <a:schemeClr val="bg2">
              <a:lumMod val="40000"/>
              <a:lumOff val="60000"/>
            </a:schemeClr>
          </a:solidFill>
        </p:spPr>
        <p:txBody>
          <a:bodyPr wrap="none" rtlCol="0">
            <a:spAutoFit/>
          </a:bodyPr>
          <a:lstStyle/>
          <a:p>
            <a:r>
              <a:rPr lang="en-US" sz="1800" dirty="0"/>
              <a:t>boomerang conveyor</a:t>
            </a:r>
            <a:endParaRPr lang="en-US" dirty="0"/>
          </a:p>
        </p:txBody>
      </p:sp>
      <p:cxnSp>
        <p:nvCxnSpPr>
          <p:cNvPr id="8" name="Straight Arrow Connector 7">
            <a:extLst>
              <a:ext uri="{FF2B5EF4-FFF2-40B4-BE49-F238E27FC236}">
                <a16:creationId xmlns="" xmlns:a16="http://schemas.microsoft.com/office/drawing/2014/main" id="{C850F310-3CFD-423C-8FE0-9896331B2BF4}"/>
              </a:ext>
            </a:extLst>
          </p:cNvPr>
          <p:cNvCxnSpPr/>
          <p:nvPr/>
        </p:nvCxnSpPr>
        <p:spPr bwMode="auto">
          <a:xfrm flipH="1" flipV="1">
            <a:off x="1600200" y="4267200"/>
            <a:ext cx="133350" cy="762000"/>
          </a:xfrm>
          <a:prstGeom prst="straightConnector1">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 xmlns:a16="http://schemas.microsoft.com/office/drawing/2014/main" id="{F5E1A892-139D-4162-B943-A2ABA71F1840}"/>
              </a:ext>
            </a:extLst>
          </p:cNvPr>
          <p:cNvSpPr txBox="1"/>
          <p:nvPr/>
        </p:nvSpPr>
        <p:spPr>
          <a:xfrm>
            <a:off x="3222072" y="2667000"/>
            <a:ext cx="5921928" cy="2585323"/>
          </a:xfrm>
          <a:prstGeom prst="rect">
            <a:avLst/>
          </a:prstGeom>
          <a:noFill/>
        </p:spPr>
        <p:txBody>
          <a:bodyPr wrap="square" rtlCol="0">
            <a:spAutoFit/>
          </a:bodyPr>
          <a:lstStyle/>
          <a:p>
            <a:pPr marL="285750" indent="-285750">
              <a:buFont typeface="Arial" panose="020B0604020202020204" pitchFamily="34" charset="0"/>
              <a:buChar char="•"/>
            </a:pPr>
            <a:r>
              <a:rPr lang="en-US" b="0" dirty="0">
                <a:solidFill>
                  <a:srgbClr val="080808"/>
                </a:solidFill>
              </a:rPr>
              <a:t>This boomerang conveyor is a foldable conveyor </a:t>
            </a:r>
          </a:p>
          <a:p>
            <a:pPr marL="285750" indent="-285750">
              <a:buFont typeface="Arial" panose="020B0604020202020204" pitchFamily="34" charset="0"/>
              <a:buChar char="•"/>
            </a:pPr>
            <a:r>
              <a:rPr lang="en-US" b="0" dirty="0">
                <a:solidFill>
                  <a:srgbClr val="080808"/>
                </a:solidFill>
              </a:rPr>
              <a:t>There are 2 pneumatic piston use for lifting boomerang conveyor.</a:t>
            </a:r>
          </a:p>
          <a:p>
            <a:pPr marL="285750" indent="-285750">
              <a:buFont typeface="Arial" panose="020B0604020202020204" pitchFamily="34" charset="0"/>
              <a:buChar char="•"/>
            </a:pPr>
            <a:r>
              <a:rPr lang="en-US" b="0" dirty="0">
                <a:solidFill>
                  <a:srgbClr val="080808"/>
                </a:solidFill>
              </a:rPr>
              <a:t>Conveyor width is 500mm and it has 1.1 kW AC motor. </a:t>
            </a:r>
            <a:endParaRPr lang="en-US" b="0" dirty="0" smtClean="0">
              <a:solidFill>
                <a:srgbClr val="080808"/>
              </a:solidFill>
            </a:endParaRPr>
          </a:p>
          <a:p>
            <a:pPr marL="285750" indent="-285750">
              <a:buFont typeface="Arial" panose="020B0604020202020204" pitchFamily="34" charset="0"/>
              <a:buChar char="•"/>
            </a:pPr>
            <a:r>
              <a:rPr lang="en-US" b="0" dirty="0" smtClean="0">
                <a:solidFill>
                  <a:srgbClr val="080808"/>
                </a:solidFill>
              </a:rPr>
              <a:t>Angle of inclined conveyor 23</a:t>
            </a:r>
            <a:r>
              <a:rPr lang="en-US" dirty="0" smtClean="0">
                <a:solidFill>
                  <a:srgbClr val="080808"/>
                </a:solidFill>
              </a:rPr>
              <a:t>˚ </a:t>
            </a:r>
            <a:r>
              <a:rPr lang="en-US" b="0" dirty="0" smtClean="0">
                <a:solidFill>
                  <a:srgbClr val="080808"/>
                </a:solidFill>
              </a:rPr>
              <a:t>CCW related to the horizontal axis.</a:t>
            </a:r>
            <a:endParaRPr lang="en-US" b="0" dirty="0">
              <a:solidFill>
                <a:srgbClr val="080808"/>
              </a:solidFill>
            </a:endParaRPr>
          </a:p>
          <a:p>
            <a:pPr marL="285750" indent="-285750">
              <a:buFont typeface="Arial" panose="020B0604020202020204" pitchFamily="34" charset="0"/>
              <a:buChar char="•"/>
            </a:pPr>
            <a:endParaRPr lang="en-US" b="0" dirty="0" smtClean="0">
              <a:solidFill>
                <a:srgbClr val="080808"/>
              </a:solidFill>
            </a:endParaRPr>
          </a:p>
          <a:p>
            <a:pPr marL="285750" indent="-285750">
              <a:buFont typeface="Arial" panose="020B0604020202020204" pitchFamily="34" charset="0"/>
              <a:buChar char="•"/>
            </a:pPr>
            <a:endParaRPr lang="en-US" b="0" dirty="0">
              <a:solidFill>
                <a:srgbClr val="080808"/>
              </a:solidFill>
            </a:endParaRPr>
          </a:p>
        </p:txBody>
      </p:sp>
    </p:spTree>
    <p:extLst>
      <p:ext uri="{BB962C8B-B14F-4D97-AF65-F5344CB8AC3E}">
        <p14:creationId xmlns:p14="http://schemas.microsoft.com/office/powerpoint/2010/main" val="574673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10;&#10;Description automatically generated">
            <a:extLst>
              <a:ext uri="{FF2B5EF4-FFF2-40B4-BE49-F238E27FC236}">
                <a16:creationId xmlns="" xmlns:a16="http://schemas.microsoft.com/office/drawing/2014/main" id="{D0600B52-83EA-4AB1-BD93-E5125635A5C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5105400" cy="3829051"/>
          </a:xfrm>
        </p:spPr>
      </p:pic>
      <p:sp>
        <p:nvSpPr>
          <p:cNvPr id="6" name="TextBox 5">
            <a:extLst>
              <a:ext uri="{FF2B5EF4-FFF2-40B4-BE49-F238E27FC236}">
                <a16:creationId xmlns="" xmlns:a16="http://schemas.microsoft.com/office/drawing/2014/main" id="{1D7C849C-7A0F-4BB0-8644-D5E17FBE18CB}"/>
              </a:ext>
            </a:extLst>
          </p:cNvPr>
          <p:cNvSpPr txBox="1"/>
          <p:nvPr/>
        </p:nvSpPr>
        <p:spPr>
          <a:xfrm>
            <a:off x="5105402" y="1"/>
            <a:ext cx="4114798" cy="6463308"/>
          </a:xfrm>
          <a:prstGeom prst="rect">
            <a:avLst/>
          </a:prstGeom>
          <a:noFill/>
        </p:spPr>
        <p:txBody>
          <a:bodyPr wrap="square" rtlCol="0">
            <a:spAutoFit/>
          </a:bodyPr>
          <a:lstStyle/>
          <a:p>
            <a:pPr marL="285750" indent="-285750">
              <a:buFont typeface="Arial" panose="020B0604020202020204" pitchFamily="34" charset="0"/>
              <a:buChar char="•"/>
            </a:pPr>
            <a:r>
              <a:rPr lang="en-US" b="0" dirty="0">
                <a:solidFill>
                  <a:srgbClr val="080808"/>
                </a:solidFill>
              </a:rPr>
              <a:t>This conveyor is adverting to the tread and side wall production to rise to the cooling line. The width of the conveyor is 600mm. It has 1.1 Kw AC motor.</a:t>
            </a:r>
          </a:p>
          <a:p>
            <a:endParaRPr lang="en-US" b="0" dirty="0">
              <a:solidFill>
                <a:srgbClr val="080808"/>
              </a:solidFill>
            </a:endParaRPr>
          </a:p>
          <a:p>
            <a:pPr marL="285750" indent="-285750">
              <a:buFont typeface="Arial" panose="020B0604020202020204" pitchFamily="34" charset="0"/>
              <a:buChar char="•"/>
            </a:pPr>
            <a:r>
              <a:rPr lang="en-US" b="0" dirty="0">
                <a:solidFill>
                  <a:srgbClr val="080808"/>
                </a:solidFill>
              </a:rPr>
              <a:t>There is a mechanical weighted element called dancer roll where the located at every conveyor divide place for keep continues production without stretching. If extruded product stretched it will change width and gauge of the production. Therefore, dancer is essential element of the procedure.</a:t>
            </a:r>
          </a:p>
          <a:p>
            <a:pPr marL="285750" indent="-285750">
              <a:buFont typeface="Arial" panose="020B0604020202020204" pitchFamily="34" charset="0"/>
              <a:buChar char="•"/>
            </a:pPr>
            <a:endParaRPr lang="en-US" b="0" dirty="0">
              <a:solidFill>
                <a:srgbClr val="080808"/>
              </a:solidFill>
            </a:endParaRPr>
          </a:p>
          <a:p>
            <a:pPr marL="285750" indent="-285750">
              <a:buFont typeface="Arial" panose="020B0604020202020204" pitchFamily="34" charset="0"/>
              <a:buChar char="•"/>
            </a:pPr>
            <a:r>
              <a:rPr lang="en-US" b="0" dirty="0">
                <a:solidFill>
                  <a:srgbClr val="080808"/>
                </a:solidFill>
              </a:rPr>
              <a:t>Dancer weighted pressure should be set before start the production according to the specification.   </a:t>
            </a:r>
          </a:p>
          <a:p>
            <a:pPr marL="285750" indent="-285750">
              <a:buFont typeface="Arial" panose="020B0604020202020204" pitchFamily="34" charset="0"/>
              <a:buChar char="•"/>
            </a:pPr>
            <a:endParaRPr lang="en-US" b="0" dirty="0">
              <a:solidFill>
                <a:srgbClr val="080808"/>
              </a:solidFill>
            </a:endParaRPr>
          </a:p>
          <a:p>
            <a:pPr marL="285750" indent="-285750">
              <a:buFont typeface="Arial" panose="020B0604020202020204" pitchFamily="34" charset="0"/>
              <a:buChar char="•"/>
            </a:pPr>
            <a:r>
              <a:rPr lang="en-US" b="0" dirty="0">
                <a:solidFill>
                  <a:srgbClr val="080808"/>
                </a:solidFill>
              </a:rPr>
              <a:t>There are total 6 dancer rollers in the whole extruder procedure.  </a:t>
            </a:r>
          </a:p>
          <a:p>
            <a:endParaRPr lang="en-US" b="0" dirty="0">
              <a:solidFill>
                <a:srgbClr val="080808"/>
              </a:solidFill>
            </a:endParaRPr>
          </a:p>
        </p:txBody>
      </p:sp>
      <p:pic>
        <p:nvPicPr>
          <p:cNvPr id="8" name="Picture 7">
            <a:extLst>
              <a:ext uri="{FF2B5EF4-FFF2-40B4-BE49-F238E27FC236}">
                <a16:creationId xmlns="" xmlns:a16="http://schemas.microsoft.com/office/drawing/2014/main" id="{371DADDB-3EEB-44B6-A0BC-BD840DCE5A00}"/>
              </a:ext>
            </a:extLst>
          </p:cNvPr>
          <p:cNvPicPr>
            <a:picLocks noChangeAspect="1"/>
          </p:cNvPicPr>
          <p:nvPr/>
        </p:nvPicPr>
        <p:blipFill>
          <a:blip r:embed="rId3"/>
          <a:stretch>
            <a:fillRect/>
          </a:stretch>
        </p:blipFill>
        <p:spPr>
          <a:xfrm>
            <a:off x="0" y="3829051"/>
            <a:ext cx="5105400" cy="3028949"/>
          </a:xfrm>
          <a:prstGeom prst="rect">
            <a:avLst/>
          </a:prstGeom>
        </p:spPr>
      </p:pic>
    </p:spTree>
    <p:extLst>
      <p:ext uri="{BB962C8B-B14F-4D97-AF65-F5344CB8AC3E}">
        <p14:creationId xmlns:p14="http://schemas.microsoft.com/office/powerpoint/2010/main" val="865284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7ADF42-3C15-435F-8A8E-37BAD8404120}"/>
              </a:ext>
            </a:extLst>
          </p:cNvPr>
          <p:cNvSpPr>
            <a:spLocks noGrp="1"/>
          </p:cNvSpPr>
          <p:nvPr>
            <p:ph type="title"/>
          </p:nvPr>
        </p:nvSpPr>
        <p:spPr/>
        <p:txBody>
          <a:bodyPr/>
          <a:lstStyle/>
          <a:p>
            <a:r>
              <a:rPr lang="en-US" dirty="0"/>
              <a:t>7. Cooling line</a:t>
            </a:r>
          </a:p>
        </p:txBody>
      </p:sp>
      <p:sp>
        <p:nvSpPr>
          <p:cNvPr id="3" name="Content Placeholder 2">
            <a:extLst>
              <a:ext uri="{FF2B5EF4-FFF2-40B4-BE49-F238E27FC236}">
                <a16:creationId xmlns="" xmlns:a16="http://schemas.microsoft.com/office/drawing/2014/main" id="{3C673942-71DA-4CF3-A788-DFDA12754790}"/>
              </a:ext>
            </a:extLst>
          </p:cNvPr>
          <p:cNvSpPr>
            <a:spLocks noGrp="1"/>
          </p:cNvSpPr>
          <p:nvPr>
            <p:ph idx="1"/>
          </p:nvPr>
        </p:nvSpPr>
        <p:spPr/>
        <p:txBody>
          <a:bodyPr/>
          <a:lstStyle/>
          <a:p>
            <a:r>
              <a:rPr lang="en-US" sz="1800" dirty="0"/>
              <a:t>Cooling line is important and longest part of the extruder machine. The cooling line is using for removing heat from the extruded product.</a:t>
            </a:r>
          </a:p>
          <a:p>
            <a:r>
              <a:rPr lang="en-US" sz="1800" dirty="0"/>
              <a:t>Purpose is removing heat and final production temperature should be ambient temperature.</a:t>
            </a:r>
          </a:p>
          <a:p>
            <a:r>
              <a:rPr lang="en-US" sz="1800" dirty="0"/>
              <a:t>Water is the cooling media of the cooling line; procedure is spraying water on the product and remove heat by using water conductivity.</a:t>
            </a:r>
          </a:p>
          <a:p>
            <a:r>
              <a:rPr lang="en-US" sz="1800" dirty="0"/>
              <a:t>This water already being cool by chiller unit, that water called chill water.    </a:t>
            </a:r>
          </a:p>
        </p:txBody>
      </p:sp>
      <p:pic>
        <p:nvPicPr>
          <p:cNvPr id="5" name="Picture 4" descr="A picture containing platform, dock&#10;&#10;Description automatically generated">
            <a:extLst>
              <a:ext uri="{FF2B5EF4-FFF2-40B4-BE49-F238E27FC236}">
                <a16:creationId xmlns="" xmlns:a16="http://schemas.microsoft.com/office/drawing/2014/main" id="{3AE6EC95-F368-4764-89A1-551F9E0330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00300" y="3571980"/>
            <a:ext cx="4343400" cy="3257550"/>
          </a:xfrm>
          <a:prstGeom prst="rect">
            <a:avLst/>
          </a:prstGeom>
        </p:spPr>
      </p:pic>
    </p:spTree>
    <p:extLst>
      <p:ext uri="{BB962C8B-B14F-4D97-AF65-F5344CB8AC3E}">
        <p14:creationId xmlns:p14="http://schemas.microsoft.com/office/powerpoint/2010/main" val="1446400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CCEA7D-60A7-45E6-89B1-7057F3FAF9C0}"/>
              </a:ext>
            </a:extLst>
          </p:cNvPr>
          <p:cNvSpPr>
            <a:spLocks noGrp="1"/>
          </p:cNvSpPr>
          <p:nvPr>
            <p:ph type="title"/>
          </p:nvPr>
        </p:nvSpPr>
        <p:spPr>
          <a:xfrm>
            <a:off x="863600" y="441505"/>
            <a:ext cx="7416800" cy="508000"/>
          </a:xfrm>
        </p:spPr>
        <p:txBody>
          <a:bodyPr/>
          <a:lstStyle/>
          <a:p>
            <a:r>
              <a:rPr lang="en-US" dirty="0"/>
              <a:t>Triplex Extruder</a:t>
            </a:r>
          </a:p>
        </p:txBody>
      </p:sp>
      <p:grpSp>
        <p:nvGrpSpPr>
          <p:cNvPr id="4" name="Group 2">
            <a:extLst>
              <a:ext uri="{FF2B5EF4-FFF2-40B4-BE49-F238E27FC236}">
                <a16:creationId xmlns="" xmlns:a16="http://schemas.microsoft.com/office/drawing/2014/main" id="{67CD9449-562E-4286-B628-BACD94DB0CF5}"/>
              </a:ext>
            </a:extLst>
          </p:cNvPr>
          <p:cNvGrpSpPr>
            <a:grpSpLocks/>
          </p:cNvGrpSpPr>
          <p:nvPr/>
        </p:nvGrpSpPr>
        <p:grpSpPr bwMode="auto">
          <a:xfrm>
            <a:off x="0" y="1601625"/>
            <a:ext cx="9167185" cy="4312762"/>
            <a:chOff x="330" y="9600"/>
            <a:chExt cx="11355" cy="2700"/>
          </a:xfrm>
        </p:grpSpPr>
        <p:pic>
          <p:nvPicPr>
            <p:cNvPr id="1027" name="Picture 3">
              <a:extLst>
                <a:ext uri="{FF2B5EF4-FFF2-40B4-BE49-F238E27FC236}">
                  <a16:creationId xmlns="" xmlns:a16="http://schemas.microsoft.com/office/drawing/2014/main" id="{ED04A3D3-2854-4BC2-8462-6307C41C9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0" y="9600"/>
              <a:ext cx="4215" cy="2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 xmlns:a16="http://schemas.microsoft.com/office/drawing/2014/main" id="{919F2BE3-7071-49F0-B7B6-A94786A466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1" b="6186"/>
            <a:stretch/>
          </p:blipFill>
          <p:spPr bwMode="auto">
            <a:xfrm>
              <a:off x="7785" y="9600"/>
              <a:ext cx="3900" cy="27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 xmlns:a16="http://schemas.microsoft.com/office/drawing/2014/main" id="{0810D878-696C-435F-AC5C-BCC2305D42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 y="9600"/>
              <a:ext cx="4215" cy="270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 xmlns:a16="http://schemas.microsoft.com/office/drawing/2014/main" id="{BAC1153C-B4FA-4D00-A93E-798512DD2410}"/>
              </a:ext>
            </a:extLst>
          </p:cNvPr>
          <p:cNvSpPr txBox="1"/>
          <p:nvPr/>
        </p:nvSpPr>
        <p:spPr>
          <a:xfrm>
            <a:off x="8534400" y="2350532"/>
            <a:ext cx="381000" cy="369332"/>
          </a:xfrm>
          <a:prstGeom prst="rect">
            <a:avLst/>
          </a:prstGeom>
          <a:noFill/>
          <a:ln>
            <a:solidFill>
              <a:srgbClr val="080808"/>
            </a:solidFill>
          </a:ln>
        </p:spPr>
        <p:txBody>
          <a:bodyPr wrap="square" rtlCol="0">
            <a:spAutoFit/>
          </a:bodyPr>
          <a:lstStyle/>
          <a:p>
            <a:pPr algn="ctr"/>
            <a:r>
              <a:rPr lang="en-US" dirty="0"/>
              <a:t>1</a:t>
            </a:r>
          </a:p>
        </p:txBody>
      </p:sp>
      <p:sp>
        <p:nvSpPr>
          <p:cNvPr id="11" name="TextBox 10">
            <a:extLst>
              <a:ext uri="{FF2B5EF4-FFF2-40B4-BE49-F238E27FC236}">
                <a16:creationId xmlns="" xmlns:a16="http://schemas.microsoft.com/office/drawing/2014/main" id="{43AAD298-4223-4EB1-8DBF-EF536799B3BC}"/>
              </a:ext>
            </a:extLst>
          </p:cNvPr>
          <p:cNvSpPr txBox="1"/>
          <p:nvPr/>
        </p:nvSpPr>
        <p:spPr>
          <a:xfrm>
            <a:off x="6816073" y="5071709"/>
            <a:ext cx="381000" cy="369332"/>
          </a:xfrm>
          <a:prstGeom prst="rect">
            <a:avLst/>
          </a:prstGeom>
          <a:noFill/>
          <a:ln>
            <a:solidFill>
              <a:srgbClr val="080808"/>
            </a:solidFill>
          </a:ln>
        </p:spPr>
        <p:txBody>
          <a:bodyPr wrap="square" rtlCol="0">
            <a:spAutoFit/>
          </a:bodyPr>
          <a:lstStyle/>
          <a:p>
            <a:pPr algn="ctr"/>
            <a:r>
              <a:rPr lang="en-US" dirty="0"/>
              <a:t>3</a:t>
            </a:r>
          </a:p>
        </p:txBody>
      </p:sp>
      <p:sp>
        <p:nvSpPr>
          <p:cNvPr id="12" name="TextBox 11">
            <a:extLst>
              <a:ext uri="{FF2B5EF4-FFF2-40B4-BE49-F238E27FC236}">
                <a16:creationId xmlns="" xmlns:a16="http://schemas.microsoft.com/office/drawing/2014/main" id="{D728C9CB-A026-44F3-A290-0FFC480BAC8B}"/>
              </a:ext>
            </a:extLst>
          </p:cNvPr>
          <p:cNvSpPr txBox="1"/>
          <p:nvPr/>
        </p:nvSpPr>
        <p:spPr>
          <a:xfrm>
            <a:off x="6231588" y="5106477"/>
            <a:ext cx="381000" cy="369332"/>
          </a:xfrm>
          <a:prstGeom prst="rect">
            <a:avLst/>
          </a:prstGeom>
          <a:noFill/>
          <a:ln>
            <a:solidFill>
              <a:srgbClr val="080808"/>
            </a:solidFill>
          </a:ln>
        </p:spPr>
        <p:txBody>
          <a:bodyPr wrap="square" rtlCol="0">
            <a:spAutoFit/>
          </a:bodyPr>
          <a:lstStyle/>
          <a:p>
            <a:pPr algn="ctr"/>
            <a:r>
              <a:rPr lang="en-US" dirty="0"/>
              <a:t>4</a:t>
            </a:r>
          </a:p>
        </p:txBody>
      </p:sp>
      <p:sp>
        <p:nvSpPr>
          <p:cNvPr id="13" name="TextBox 12">
            <a:extLst>
              <a:ext uri="{FF2B5EF4-FFF2-40B4-BE49-F238E27FC236}">
                <a16:creationId xmlns="" xmlns:a16="http://schemas.microsoft.com/office/drawing/2014/main" id="{A2EEB0DE-74D3-44AF-9FDE-870C835CDFB9}"/>
              </a:ext>
            </a:extLst>
          </p:cNvPr>
          <p:cNvSpPr txBox="1"/>
          <p:nvPr/>
        </p:nvSpPr>
        <p:spPr>
          <a:xfrm>
            <a:off x="5681068" y="5066560"/>
            <a:ext cx="381000" cy="369332"/>
          </a:xfrm>
          <a:prstGeom prst="rect">
            <a:avLst/>
          </a:prstGeom>
          <a:noFill/>
          <a:ln>
            <a:solidFill>
              <a:srgbClr val="080808"/>
            </a:solidFill>
          </a:ln>
        </p:spPr>
        <p:txBody>
          <a:bodyPr wrap="square" rtlCol="0">
            <a:spAutoFit/>
          </a:bodyPr>
          <a:lstStyle/>
          <a:p>
            <a:pPr algn="ctr"/>
            <a:r>
              <a:rPr lang="en-US" dirty="0"/>
              <a:t>5</a:t>
            </a:r>
          </a:p>
        </p:txBody>
      </p:sp>
      <p:sp>
        <p:nvSpPr>
          <p:cNvPr id="14" name="TextBox 13">
            <a:extLst>
              <a:ext uri="{FF2B5EF4-FFF2-40B4-BE49-F238E27FC236}">
                <a16:creationId xmlns="" xmlns:a16="http://schemas.microsoft.com/office/drawing/2014/main" id="{8A463FFA-0761-4F44-BE85-289314DA76F9}"/>
              </a:ext>
            </a:extLst>
          </p:cNvPr>
          <p:cNvSpPr txBox="1"/>
          <p:nvPr/>
        </p:nvSpPr>
        <p:spPr>
          <a:xfrm>
            <a:off x="7093747" y="1981200"/>
            <a:ext cx="381000" cy="369332"/>
          </a:xfrm>
          <a:prstGeom prst="rect">
            <a:avLst/>
          </a:prstGeom>
          <a:noFill/>
          <a:ln>
            <a:solidFill>
              <a:srgbClr val="080808"/>
            </a:solidFill>
          </a:ln>
        </p:spPr>
        <p:txBody>
          <a:bodyPr wrap="square" rtlCol="0">
            <a:spAutoFit/>
          </a:bodyPr>
          <a:lstStyle/>
          <a:p>
            <a:pPr algn="ctr"/>
            <a:r>
              <a:rPr lang="en-US" dirty="0"/>
              <a:t>7</a:t>
            </a:r>
          </a:p>
        </p:txBody>
      </p:sp>
      <p:sp>
        <p:nvSpPr>
          <p:cNvPr id="15" name="TextBox 14">
            <a:extLst>
              <a:ext uri="{FF2B5EF4-FFF2-40B4-BE49-F238E27FC236}">
                <a16:creationId xmlns="" xmlns:a16="http://schemas.microsoft.com/office/drawing/2014/main" id="{5EC33CBB-13A1-418B-A251-E599C893B1AE}"/>
              </a:ext>
            </a:extLst>
          </p:cNvPr>
          <p:cNvSpPr txBox="1"/>
          <p:nvPr/>
        </p:nvSpPr>
        <p:spPr>
          <a:xfrm>
            <a:off x="5222238" y="1822515"/>
            <a:ext cx="381000" cy="369332"/>
          </a:xfrm>
          <a:prstGeom prst="rect">
            <a:avLst/>
          </a:prstGeom>
          <a:noFill/>
          <a:ln>
            <a:solidFill>
              <a:srgbClr val="080808"/>
            </a:solidFill>
          </a:ln>
        </p:spPr>
        <p:txBody>
          <a:bodyPr wrap="square" rtlCol="0">
            <a:spAutoFit/>
          </a:bodyPr>
          <a:lstStyle/>
          <a:p>
            <a:pPr algn="ctr"/>
            <a:r>
              <a:rPr lang="en-US" dirty="0"/>
              <a:t>7</a:t>
            </a:r>
          </a:p>
        </p:txBody>
      </p:sp>
      <p:sp>
        <p:nvSpPr>
          <p:cNvPr id="16" name="TextBox 15">
            <a:extLst>
              <a:ext uri="{FF2B5EF4-FFF2-40B4-BE49-F238E27FC236}">
                <a16:creationId xmlns="" xmlns:a16="http://schemas.microsoft.com/office/drawing/2014/main" id="{E2B8E632-603A-4113-9162-A1400D4ACF06}"/>
              </a:ext>
            </a:extLst>
          </p:cNvPr>
          <p:cNvSpPr txBox="1"/>
          <p:nvPr/>
        </p:nvSpPr>
        <p:spPr>
          <a:xfrm>
            <a:off x="10821" y="1822951"/>
            <a:ext cx="381000" cy="369332"/>
          </a:xfrm>
          <a:prstGeom prst="rect">
            <a:avLst/>
          </a:prstGeom>
          <a:noFill/>
          <a:ln>
            <a:solidFill>
              <a:srgbClr val="080808"/>
            </a:solidFill>
          </a:ln>
        </p:spPr>
        <p:txBody>
          <a:bodyPr wrap="square" rtlCol="0">
            <a:spAutoFit/>
          </a:bodyPr>
          <a:lstStyle/>
          <a:p>
            <a:pPr algn="ctr"/>
            <a:r>
              <a:rPr lang="en-US" dirty="0"/>
              <a:t>7</a:t>
            </a:r>
          </a:p>
        </p:txBody>
      </p:sp>
      <p:sp>
        <p:nvSpPr>
          <p:cNvPr id="17" name="TextBox 16">
            <a:extLst>
              <a:ext uri="{FF2B5EF4-FFF2-40B4-BE49-F238E27FC236}">
                <a16:creationId xmlns="" xmlns:a16="http://schemas.microsoft.com/office/drawing/2014/main" id="{900C590C-4836-4FE5-9150-684CF44AB309}"/>
              </a:ext>
            </a:extLst>
          </p:cNvPr>
          <p:cNvSpPr txBox="1"/>
          <p:nvPr/>
        </p:nvSpPr>
        <p:spPr>
          <a:xfrm>
            <a:off x="4306561" y="3585320"/>
            <a:ext cx="381000" cy="369332"/>
          </a:xfrm>
          <a:prstGeom prst="rect">
            <a:avLst/>
          </a:prstGeom>
          <a:noFill/>
          <a:ln>
            <a:solidFill>
              <a:srgbClr val="080808"/>
            </a:solidFill>
          </a:ln>
        </p:spPr>
        <p:txBody>
          <a:bodyPr wrap="square" rtlCol="0">
            <a:spAutoFit/>
          </a:bodyPr>
          <a:lstStyle/>
          <a:p>
            <a:pPr algn="ctr"/>
            <a:r>
              <a:rPr lang="en-US" dirty="0"/>
              <a:t>8</a:t>
            </a:r>
          </a:p>
        </p:txBody>
      </p:sp>
      <p:sp>
        <p:nvSpPr>
          <p:cNvPr id="18" name="TextBox 17">
            <a:extLst>
              <a:ext uri="{FF2B5EF4-FFF2-40B4-BE49-F238E27FC236}">
                <a16:creationId xmlns="" xmlns:a16="http://schemas.microsoft.com/office/drawing/2014/main" id="{53F5E5FB-B93D-492E-85E1-82A172C9C10F}"/>
              </a:ext>
            </a:extLst>
          </p:cNvPr>
          <p:cNvSpPr txBox="1"/>
          <p:nvPr/>
        </p:nvSpPr>
        <p:spPr>
          <a:xfrm>
            <a:off x="5312990" y="4172898"/>
            <a:ext cx="381000" cy="369332"/>
          </a:xfrm>
          <a:prstGeom prst="rect">
            <a:avLst/>
          </a:prstGeom>
          <a:noFill/>
          <a:ln>
            <a:solidFill>
              <a:srgbClr val="080808"/>
            </a:solidFill>
          </a:ln>
        </p:spPr>
        <p:txBody>
          <a:bodyPr wrap="square" rtlCol="0">
            <a:spAutoFit/>
          </a:bodyPr>
          <a:lstStyle/>
          <a:p>
            <a:pPr algn="ctr"/>
            <a:r>
              <a:rPr lang="en-US" dirty="0"/>
              <a:t>6</a:t>
            </a:r>
          </a:p>
        </p:txBody>
      </p:sp>
      <p:sp>
        <p:nvSpPr>
          <p:cNvPr id="19" name="TextBox 18">
            <a:extLst>
              <a:ext uri="{FF2B5EF4-FFF2-40B4-BE49-F238E27FC236}">
                <a16:creationId xmlns="" xmlns:a16="http://schemas.microsoft.com/office/drawing/2014/main" id="{C7F4157C-8A9B-42AC-92D1-B140A2C36450}"/>
              </a:ext>
            </a:extLst>
          </p:cNvPr>
          <p:cNvSpPr txBox="1"/>
          <p:nvPr/>
        </p:nvSpPr>
        <p:spPr>
          <a:xfrm>
            <a:off x="4696170" y="5066560"/>
            <a:ext cx="381000" cy="369332"/>
          </a:xfrm>
          <a:prstGeom prst="rect">
            <a:avLst/>
          </a:prstGeom>
          <a:noFill/>
          <a:ln>
            <a:solidFill>
              <a:srgbClr val="080808"/>
            </a:solidFill>
          </a:ln>
        </p:spPr>
        <p:txBody>
          <a:bodyPr wrap="square" rtlCol="0">
            <a:spAutoFit/>
          </a:bodyPr>
          <a:lstStyle/>
          <a:p>
            <a:pPr algn="ctr"/>
            <a:r>
              <a:rPr lang="en-US" dirty="0"/>
              <a:t>9</a:t>
            </a:r>
          </a:p>
        </p:txBody>
      </p:sp>
      <p:sp>
        <p:nvSpPr>
          <p:cNvPr id="20" name="TextBox 19">
            <a:extLst>
              <a:ext uri="{FF2B5EF4-FFF2-40B4-BE49-F238E27FC236}">
                <a16:creationId xmlns="" xmlns:a16="http://schemas.microsoft.com/office/drawing/2014/main" id="{B1A29B29-D820-438C-A8B1-A6D24178B42D}"/>
              </a:ext>
            </a:extLst>
          </p:cNvPr>
          <p:cNvSpPr txBox="1"/>
          <p:nvPr/>
        </p:nvSpPr>
        <p:spPr>
          <a:xfrm>
            <a:off x="3877105" y="5063709"/>
            <a:ext cx="451319" cy="369332"/>
          </a:xfrm>
          <a:prstGeom prst="rect">
            <a:avLst/>
          </a:prstGeom>
          <a:noFill/>
          <a:ln>
            <a:solidFill>
              <a:srgbClr val="080808"/>
            </a:solidFill>
          </a:ln>
        </p:spPr>
        <p:txBody>
          <a:bodyPr wrap="square" rtlCol="0">
            <a:spAutoFit/>
          </a:bodyPr>
          <a:lstStyle/>
          <a:p>
            <a:r>
              <a:rPr lang="en-US" dirty="0"/>
              <a:t>10</a:t>
            </a:r>
          </a:p>
        </p:txBody>
      </p:sp>
      <p:cxnSp>
        <p:nvCxnSpPr>
          <p:cNvPr id="7" name="Straight Arrow Connector 6">
            <a:extLst>
              <a:ext uri="{FF2B5EF4-FFF2-40B4-BE49-F238E27FC236}">
                <a16:creationId xmlns="" xmlns:a16="http://schemas.microsoft.com/office/drawing/2014/main" id="{0C70B92B-649D-4E5F-B175-2DA611051F68}"/>
              </a:ext>
            </a:extLst>
          </p:cNvPr>
          <p:cNvCxnSpPr>
            <a:cxnSpLocks/>
          </p:cNvCxnSpPr>
          <p:nvPr/>
        </p:nvCxnSpPr>
        <p:spPr bwMode="auto">
          <a:xfrm flipH="1">
            <a:off x="8249362" y="2719864"/>
            <a:ext cx="361238" cy="865456"/>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 xmlns:a16="http://schemas.microsoft.com/office/drawing/2014/main" id="{AECD31D8-2551-4357-AB1D-AD778948EB67}"/>
              </a:ext>
            </a:extLst>
          </p:cNvPr>
          <p:cNvSpPr txBox="1"/>
          <p:nvPr/>
        </p:nvSpPr>
        <p:spPr>
          <a:xfrm>
            <a:off x="7421949" y="5290735"/>
            <a:ext cx="381000" cy="369332"/>
          </a:xfrm>
          <a:prstGeom prst="rect">
            <a:avLst/>
          </a:prstGeom>
          <a:noFill/>
          <a:ln>
            <a:solidFill>
              <a:srgbClr val="080808"/>
            </a:solidFill>
          </a:ln>
        </p:spPr>
        <p:txBody>
          <a:bodyPr wrap="square" rtlCol="0">
            <a:spAutoFit/>
          </a:bodyPr>
          <a:lstStyle/>
          <a:p>
            <a:pPr algn="ctr"/>
            <a:r>
              <a:rPr lang="en-US" dirty="0"/>
              <a:t>2</a:t>
            </a:r>
          </a:p>
        </p:txBody>
      </p:sp>
      <p:cxnSp>
        <p:nvCxnSpPr>
          <p:cNvPr id="22" name="Straight Arrow Connector 21">
            <a:extLst>
              <a:ext uri="{FF2B5EF4-FFF2-40B4-BE49-F238E27FC236}">
                <a16:creationId xmlns="" xmlns:a16="http://schemas.microsoft.com/office/drawing/2014/main" id="{2E830825-2C99-47D3-936C-15409FE3B0DB}"/>
              </a:ext>
            </a:extLst>
          </p:cNvPr>
          <p:cNvCxnSpPr>
            <a:cxnSpLocks/>
            <a:stCxn id="24" idx="0"/>
          </p:cNvCxnSpPr>
          <p:nvPr/>
        </p:nvCxnSpPr>
        <p:spPr bwMode="auto">
          <a:xfrm flipV="1">
            <a:off x="7612449" y="4896789"/>
            <a:ext cx="159951" cy="393946"/>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 xmlns:a16="http://schemas.microsoft.com/office/drawing/2014/main" id="{127FB741-4286-4AA2-AC11-F18191FF6070}"/>
              </a:ext>
            </a:extLst>
          </p:cNvPr>
          <p:cNvCxnSpPr>
            <a:cxnSpLocks/>
            <a:stCxn id="11" idx="0"/>
          </p:cNvCxnSpPr>
          <p:nvPr/>
        </p:nvCxnSpPr>
        <p:spPr bwMode="auto">
          <a:xfrm flipV="1">
            <a:off x="7006573" y="4648201"/>
            <a:ext cx="308627" cy="423508"/>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 xmlns:a16="http://schemas.microsoft.com/office/drawing/2014/main" id="{27FAB132-3822-4BB6-8301-A20066ADA80B}"/>
              </a:ext>
            </a:extLst>
          </p:cNvPr>
          <p:cNvCxnSpPr>
            <a:cxnSpLocks/>
          </p:cNvCxnSpPr>
          <p:nvPr/>
        </p:nvCxnSpPr>
        <p:spPr bwMode="auto">
          <a:xfrm flipV="1">
            <a:off x="6388598" y="4655919"/>
            <a:ext cx="218301" cy="466310"/>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a:extLst>
              <a:ext uri="{FF2B5EF4-FFF2-40B4-BE49-F238E27FC236}">
                <a16:creationId xmlns="" xmlns:a16="http://schemas.microsoft.com/office/drawing/2014/main" id="{F24DF07C-06F5-4131-87CA-D49E3C889EDB}"/>
              </a:ext>
            </a:extLst>
          </p:cNvPr>
          <p:cNvCxnSpPr>
            <a:cxnSpLocks/>
          </p:cNvCxnSpPr>
          <p:nvPr/>
        </p:nvCxnSpPr>
        <p:spPr bwMode="auto">
          <a:xfrm flipV="1">
            <a:off x="5975134" y="4600250"/>
            <a:ext cx="218301" cy="466310"/>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 xmlns:a16="http://schemas.microsoft.com/office/drawing/2014/main" id="{865C28B2-B0B4-402D-A69E-AC77619D9B8B}"/>
              </a:ext>
            </a:extLst>
          </p:cNvPr>
          <p:cNvCxnSpPr>
            <a:cxnSpLocks/>
          </p:cNvCxnSpPr>
          <p:nvPr/>
        </p:nvCxnSpPr>
        <p:spPr bwMode="auto">
          <a:xfrm flipV="1">
            <a:off x="5600088" y="3878179"/>
            <a:ext cx="640342" cy="309629"/>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 xmlns:a16="http://schemas.microsoft.com/office/drawing/2014/main" id="{2AAE8559-0562-4374-8FC3-1E0F869E7B81}"/>
              </a:ext>
            </a:extLst>
          </p:cNvPr>
          <p:cNvCxnSpPr>
            <a:cxnSpLocks/>
          </p:cNvCxnSpPr>
          <p:nvPr/>
        </p:nvCxnSpPr>
        <p:spPr bwMode="auto">
          <a:xfrm flipH="1">
            <a:off x="7093747" y="2341312"/>
            <a:ext cx="93445" cy="193886"/>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 xmlns:a16="http://schemas.microsoft.com/office/drawing/2014/main" id="{4AFA118A-6D9F-46FF-9AC1-D3E0C69ABB15}"/>
              </a:ext>
            </a:extLst>
          </p:cNvPr>
          <p:cNvCxnSpPr>
            <a:cxnSpLocks/>
          </p:cNvCxnSpPr>
          <p:nvPr/>
        </p:nvCxnSpPr>
        <p:spPr bwMode="auto">
          <a:xfrm flipH="1">
            <a:off x="5308169" y="2191847"/>
            <a:ext cx="93140" cy="343351"/>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1" name="Straight Arrow Connector 40">
            <a:extLst>
              <a:ext uri="{FF2B5EF4-FFF2-40B4-BE49-F238E27FC236}">
                <a16:creationId xmlns="" xmlns:a16="http://schemas.microsoft.com/office/drawing/2014/main" id="{F504D02B-6200-484B-9206-B676E8825EDD}"/>
              </a:ext>
            </a:extLst>
          </p:cNvPr>
          <p:cNvCxnSpPr>
            <a:cxnSpLocks/>
          </p:cNvCxnSpPr>
          <p:nvPr/>
        </p:nvCxnSpPr>
        <p:spPr bwMode="auto">
          <a:xfrm>
            <a:off x="228600" y="2165866"/>
            <a:ext cx="434443" cy="882134"/>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 xmlns:a16="http://schemas.microsoft.com/office/drawing/2014/main" id="{D3100A6B-0934-43D0-9E09-6BC7495660D2}"/>
              </a:ext>
            </a:extLst>
          </p:cNvPr>
          <p:cNvCxnSpPr>
            <a:cxnSpLocks/>
          </p:cNvCxnSpPr>
          <p:nvPr/>
        </p:nvCxnSpPr>
        <p:spPr bwMode="auto">
          <a:xfrm>
            <a:off x="4697390" y="3758006"/>
            <a:ext cx="703919" cy="196646"/>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 xmlns:a16="http://schemas.microsoft.com/office/drawing/2014/main" id="{5CA4B88E-7ABB-41D7-967C-E93BF1506AC9}"/>
              </a:ext>
            </a:extLst>
          </p:cNvPr>
          <p:cNvCxnSpPr>
            <a:cxnSpLocks/>
          </p:cNvCxnSpPr>
          <p:nvPr/>
        </p:nvCxnSpPr>
        <p:spPr bwMode="auto">
          <a:xfrm flipV="1">
            <a:off x="4854559" y="4600250"/>
            <a:ext cx="0" cy="493512"/>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47" name="TextBox 46">
            <a:extLst>
              <a:ext uri="{FF2B5EF4-FFF2-40B4-BE49-F238E27FC236}">
                <a16:creationId xmlns="" xmlns:a16="http://schemas.microsoft.com/office/drawing/2014/main" id="{4AC945D0-C502-40CB-8E03-D06C89D06A36}"/>
              </a:ext>
            </a:extLst>
          </p:cNvPr>
          <p:cNvSpPr txBox="1"/>
          <p:nvPr/>
        </p:nvSpPr>
        <p:spPr>
          <a:xfrm>
            <a:off x="3161969" y="5198341"/>
            <a:ext cx="462722" cy="369332"/>
          </a:xfrm>
          <a:prstGeom prst="rect">
            <a:avLst/>
          </a:prstGeom>
          <a:noFill/>
          <a:ln>
            <a:solidFill>
              <a:srgbClr val="080808"/>
            </a:solidFill>
          </a:ln>
        </p:spPr>
        <p:txBody>
          <a:bodyPr wrap="square" rtlCol="0">
            <a:spAutoFit/>
          </a:bodyPr>
          <a:lstStyle/>
          <a:p>
            <a:r>
              <a:rPr lang="en-US" dirty="0"/>
              <a:t>11</a:t>
            </a:r>
          </a:p>
        </p:txBody>
      </p:sp>
      <p:cxnSp>
        <p:nvCxnSpPr>
          <p:cNvPr id="48" name="Straight Arrow Connector 47">
            <a:extLst>
              <a:ext uri="{FF2B5EF4-FFF2-40B4-BE49-F238E27FC236}">
                <a16:creationId xmlns="" xmlns:a16="http://schemas.microsoft.com/office/drawing/2014/main" id="{B17C3F2A-9D54-4A09-85EA-C3B19023D97C}"/>
              </a:ext>
            </a:extLst>
          </p:cNvPr>
          <p:cNvCxnSpPr>
            <a:cxnSpLocks/>
          </p:cNvCxnSpPr>
          <p:nvPr/>
        </p:nvCxnSpPr>
        <p:spPr bwMode="auto">
          <a:xfrm flipV="1">
            <a:off x="4114800" y="4495800"/>
            <a:ext cx="191761" cy="567909"/>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 xmlns:a16="http://schemas.microsoft.com/office/drawing/2014/main" id="{9FBEE51A-85E7-4E25-B589-DD35A664F4B3}"/>
              </a:ext>
            </a:extLst>
          </p:cNvPr>
          <p:cNvCxnSpPr>
            <a:cxnSpLocks/>
          </p:cNvCxnSpPr>
          <p:nvPr/>
        </p:nvCxnSpPr>
        <p:spPr bwMode="auto">
          <a:xfrm flipV="1">
            <a:off x="3443537" y="4600250"/>
            <a:ext cx="513745" cy="620156"/>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 xmlns:a16="http://schemas.microsoft.com/office/drawing/2014/main" id="{9FE37795-8DA9-4BD2-9053-BA1DFB25095D}"/>
              </a:ext>
            </a:extLst>
          </p:cNvPr>
          <p:cNvSpPr txBox="1"/>
          <p:nvPr/>
        </p:nvSpPr>
        <p:spPr>
          <a:xfrm>
            <a:off x="2042416" y="5122229"/>
            <a:ext cx="462722" cy="369332"/>
          </a:xfrm>
          <a:prstGeom prst="rect">
            <a:avLst/>
          </a:prstGeom>
          <a:noFill/>
          <a:ln>
            <a:solidFill>
              <a:srgbClr val="080808"/>
            </a:solidFill>
          </a:ln>
        </p:spPr>
        <p:txBody>
          <a:bodyPr wrap="square" rtlCol="0">
            <a:spAutoFit/>
          </a:bodyPr>
          <a:lstStyle/>
          <a:p>
            <a:r>
              <a:rPr lang="en-US" dirty="0"/>
              <a:t>12</a:t>
            </a:r>
          </a:p>
        </p:txBody>
      </p:sp>
      <p:cxnSp>
        <p:nvCxnSpPr>
          <p:cNvPr id="53" name="Straight Arrow Connector 52">
            <a:extLst>
              <a:ext uri="{FF2B5EF4-FFF2-40B4-BE49-F238E27FC236}">
                <a16:creationId xmlns="" xmlns:a16="http://schemas.microsoft.com/office/drawing/2014/main" id="{71C4D397-7054-4882-9AD0-F74F0991920C}"/>
              </a:ext>
            </a:extLst>
          </p:cNvPr>
          <p:cNvCxnSpPr>
            <a:cxnSpLocks/>
          </p:cNvCxnSpPr>
          <p:nvPr/>
        </p:nvCxnSpPr>
        <p:spPr bwMode="auto">
          <a:xfrm flipV="1">
            <a:off x="2371244" y="4600250"/>
            <a:ext cx="363599" cy="540153"/>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sp>
        <p:nvSpPr>
          <p:cNvPr id="51" name="Rectangle 50">
            <a:extLst>
              <a:ext uri="{FF2B5EF4-FFF2-40B4-BE49-F238E27FC236}">
                <a16:creationId xmlns="" xmlns:a16="http://schemas.microsoft.com/office/drawing/2014/main" id="{71CE2B7B-06C1-423F-BBF0-3CD33764AAC4}"/>
              </a:ext>
            </a:extLst>
          </p:cNvPr>
          <p:cNvSpPr/>
          <p:nvPr/>
        </p:nvSpPr>
        <p:spPr bwMode="auto">
          <a:xfrm>
            <a:off x="-21863" y="3585320"/>
            <a:ext cx="1902672" cy="121527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55" name="TextBox 54">
            <a:extLst>
              <a:ext uri="{FF2B5EF4-FFF2-40B4-BE49-F238E27FC236}">
                <a16:creationId xmlns="" xmlns:a16="http://schemas.microsoft.com/office/drawing/2014/main" id="{0AA8FC22-83B7-4E7D-8456-1A4C3C94A98B}"/>
              </a:ext>
            </a:extLst>
          </p:cNvPr>
          <p:cNvSpPr txBox="1"/>
          <p:nvPr/>
        </p:nvSpPr>
        <p:spPr>
          <a:xfrm>
            <a:off x="3837761" y="5957371"/>
            <a:ext cx="2095510" cy="369332"/>
          </a:xfrm>
          <a:prstGeom prst="rect">
            <a:avLst/>
          </a:prstGeom>
          <a:noFill/>
        </p:spPr>
        <p:txBody>
          <a:bodyPr wrap="none" rtlCol="0">
            <a:spAutoFit/>
          </a:bodyPr>
          <a:lstStyle/>
          <a:p>
            <a:r>
              <a:rPr lang="en-US" dirty="0" err="1"/>
              <a:t>Troester</a:t>
            </a:r>
            <a:r>
              <a:rPr lang="en-US" dirty="0"/>
              <a:t> machine</a:t>
            </a:r>
          </a:p>
        </p:txBody>
      </p:sp>
    </p:spTree>
    <p:extLst>
      <p:ext uri="{BB962C8B-B14F-4D97-AF65-F5344CB8AC3E}">
        <p14:creationId xmlns:p14="http://schemas.microsoft.com/office/powerpoint/2010/main" val="898245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AD78A74-4D3E-43FD-B120-35D2911BDD4F}"/>
              </a:ext>
            </a:extLst>
          </p:cNvPr>
          <p:cNvSpPr>
            <a:spLocks noGrp="1"/>
          </p:cNvSpPr>
          <p:nvPr>
            <p:ph idx="1"/>
          </p:nvPr>
        </p:nvSpPr>
        <p:spPr/>
        <p:txBody>
          <a:bodyPr/>
          <a:lstStyle/>
          <a:p>
            <a:r>
              <a:rPr lang="en-US" sz="1800" dirty="0"/>
              <a:t>There are 2 cooling conveyors inside the cooling line. This cooling line length almost 70m.</a:t>
            </a:r>
          </a:p>
          <a:p>
            <a:r>
              <a:rPr lang="en-US" sz="1800" dirty="0"/>
              <a:t>Water circulation pressure is 4bar and width is 600mm.</a:t>
            </a:r>
          </a:p>
          <a:p>
            <a:r>
              <a:rPr lang="en-US" sz="1800" dirty="0"/>
              <a:t>Each cooling conveyor has 2.2 kW AC motors.</a:t>
            </a:r>
          </a:p>
          <a:p>
            <a:r>
              <a:rPr lang="en-US" sz="1800" dirty="0"/>
              <a:t>158 nozzles are using for spray water. </a:t>
            </a:r>
          </a:p>
        </p:txBody>
      </p:sp>
      <p:pic>
        <p:nvPicPr>
          <p:cNvPr id="5" name="Picture 4" descr="A picture containing platform&#10;&#10;Description automatically generated">
            <a:extLst>
              <a:ext uri="{FF2B5EF4-FFF2-40B4-BE49-F238E27FC236}">
                <a16:creationId xmlns="" xmlns:a16="http://schemas.microsoft.com/office/drawing/2014/main" id="{E0B66ED6-EE78-4FCE-922D-0A44F32BCA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8188" y="2743200"/>
            <a:ext cx="5486400" cy="4114800"/>
          </a:xfrm>
          <a:prstGeom prst="rect">
            <a:avLst/>
          </a:prstGeom>
        </p:spPr>
      </p:pic>
    </p:spTree>
    <p:extLst>
      <p:ext uri="{BB962C8B-B14F-4D97-AF65-F5344CB8AC3E}">
        <p14:creationId xmlns:p14="http://schemas.microsoft.com/office/powerpoint/2010/main" val="2316731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6C39DF-E58C-40D0-8A95-BCF13AF0624C}"/>
              </a:ext>
            </a:extLst>
          </p:cNvPr>
          <p:cNvSpPr>
            <a:spLocks noGrp="1"/>
          </p:cNvSpPr>
          <p:nvPr>
            <p:ph type="title"/>
          </p:nvPr>
        </p:nvSpPr>
        <p:spPr/>
        <p:txBody>
          <a:bodyPr/>
          <a:lstStyle/>
          <a:p>
            <a:r>
              <a:rPr lang="en-US" sz="2800" dirty="0"/>
              <a:t>Chilled water system </a:t>
            </a:r>
          </a:p>
        </p:txBody>
      </p:sp>
      <p:sp>
        <p:nvSpPr>
          <p:cNvPr id="3" name="Content Placeholder 2">
            <a:extLst>
              <a:ext uri="{FF2B5EF4-FFF2-40B4-BE49-F238E27FC236}">
                <a16:creationId xmlns="" xmlns:a16="http://schemas.microsoft.com/office/drawing/2014/main" id="{C8D06E0D-36E5-43C2-9246-B650D67E366D}"/>
              </a:ext>
            </a:extLst>
          </p:cNvPr>
          <p:cNvSpPr>
            <a:spLocks noGrp="1"/>
          </p:cNvSpPr>
          <p:nvPr>
            <p:ph idx="1"/>
          </p:nvPr>
        </p:nvSpPr>
        <p:spPr/>
        <p:txBody>
          <a:bodyPr/>
          <a:lstStyle/>
          <a:p>
            <a:r>
              <a:rPr lang="en-US" sz="1800" dirty="0"/>
              <a:t>Chilled water used for cooling media of the cooling line. Water has pressurized to 4 bar of the system.</a:t>
            </a:r>
          </a:p>
          <a:p>
            <a:r>
              <a:rPr lang="en-US" sz="1800" dirty="0"/>
              <a:t>The temperature range of a chilled water system is 6 to 12 °C with a temperature difference of six degrees. Chilled water is produced by a chiller. The chiller can be seen as the heart of the system, and the chilled water pipes as its arteries.</a:t>
            </a:r>
          </a:p>
        </p:txBody>
      </p:sp>
      <p:pic>
        <p:nvPicPr>
          <p:cNvPr id="5" name="Picture 4" descr="A picture containing dirty&#10;&#10;Description automatically generated">
            <a:extLst>
              <a:ext uri="{FF2B5EF4-FFF2-40B4-BE49-F238E27FC236}">
                <a16:creationId xmlns="" xmlns:a16="http://schemas.microsoft.com/office/drawing/2014/main" id="{82CBFA0D-1450-4F77-8CA8-4F3D99DE9E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5200" y="2895600"/>
            <a:ext cx="4368800" cy="3276600"/>
          </a:xfrm>
          <a:prstGeom prst="rect">
            <a:avLst/>
          </a:prstGeom>
        </p:spPr>
      </p:pic>
      <p:pic>
        <p:nvPicPr>
          <p:cNvPr id="7" name="Picture 6" descr="A picture containing outdoor&#10;&#10;Description automatically generated">
            <a:extLst>
              <a:ext uri="{FF2B5EF4-FFF2-40B4-BE49-F238E27FC236}">
                <a16:creationId xmlns="" xmlns:a16="http://schemas.microsoft.com/office/drawing/2014/main" id="{A547C596-4788-4769-99D5-F17DC766C6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24" y="2895600"/>
            <a:ext cx="4368800" cy="3276600"/>
          </a:xfrm>
          <a:prstGeom prst="rect">
            <a:avLst/>
          </a:prstGeom>
        </p:spPr>
      </p:pic>
      <p:sp>
        <p:nvSpPr>
          <p:cNvPr id="8" name="TextBox 7">
            <a:extLst>
              <a:ext uri="{FF2B5EF4-FFF2-40B4-BE49-F238E27FC236}">
                <a16:creationId xmlns="" xmlns:a16="http://schemas.microsoft.com/office/drawing/2014/main" id="{E4AA67AC-9CCD-404D-90C3-79D12EB58047}"/>
              </a:ext>
            </a:extLst>
          </p:cNvPr>
          <p:cNvSpPr txBox="1"/>
          <p:nvPr/>
        </p:nvSpPr>
        <p:spPr>
          <a:xfrm>
            <a:off x="6322246" y="6172200"/>
            <a:ext cx="1274708" cy="369332"/>
          </a:xfrm>
          <a:prstGeom prst="rect">
            <a:avLst/>
          </a:prstGeom>
          <a:noFill/>
        </p:spPr>
        <p:txBody>
          <a:bodyPr wrap="none" rtlCol="0">
            <a:spAutoFit/>
          </a:bodyPr>
          <a:lstStyle/>
          <a:p>
            <a:r>
              <a:rPr lang="en-US" b="0" dirty="0">
                <a:solidFill>
                  <a:srgbClr val="080808"/>
                </a:solidFill>
              </a:rPr>
              <a:t>Chiller unit</a:t>
            </a:r>
          </a:p>
        </p:txBody>
      </p:sp>
      <p:sp>
        <p:nvSpPr>
          <p:cNvPr id="9" name="TextBox 8">
            <a:extLst>
              <a:ext uri="{FF2B5EF4-FFF2-40B4-BE49-F238E27FC236}">
                <a16:creationId xmlns="" xmlns:a16="http://schemas.microsoft.com/office/drawing/2014/main" id="{59FE4AB5-FD77-48AE-A99C-C66404DB20D1}"/>
              </a:ext>
            </a:extLst>
          </p:cNvPr>
          <p:cNvSpPr txBox="1"/>
          <p:nvPr/>
        </p:nvSpPr>
        <p:spPr>
          <a:xfrm>
            <a:off x="1558770" y="6119296"/>
            <a:ext cx="1813317" cy="369332"/>
          </a:xfrm>
          <a:prstGeom prst="rect">
            <a:avLst/>
          </a:prstGeom>
          <a:noFill/>
        </p:spPr>
        <p:txBody>
          <a:bodyPr wrap="none" rtlCol="0">
            <a:spAutoFit/>
          </a:bodyPr>
          <a:lstStyle/>
          <a:p>
            <a:r>
              <a:rPr lang="en-US" b="0" dirty="0">
                <a:solidFill>
                  <a:srgbClr val="080808"/>
                </a:solidFill>
              </a:rPr>
              <a:t>Heat </a:t>
            </a:r>
            <a:r>
              <a:rPr lang="en-US" b="0" dirty="0" err="1">
                <a:solidFill>
                  <a:srgbClr val="080808"/>
                </a:solidFill>
              </a:rPr>
              <a:t>exchenger</a:t>
            </a:r>
            <a:endParaRPr lang="en-US" b="0" dirty="0">
              <a:solidFill>
                <a:srgbClr val="080808"/>
              </a:solidFill>
            </a:endParaRPr>
          </a:p>
        </p:txBody>
      </p:sp>
    </p:spTree>
    <p:extLst>
      <p:ext uri="{BB962C8B-B14F-4D97-AF65-F5344CB8AC3E}">
        <p14:creationId xmlns:p14="http://schemas.microsoft.com/office/powerpoint/2010/main" val="238722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3F05FC-B2B2-4F68-9EE3-FD013A9A5B5F}"/>
              </a:ext>
            </a:extLst>
          </p:cNvPr>
          <p:cNvSpPr>
            <a:spLocks noGrp="1"/>
          </p:cNvSpPr>
          <p:nvPr>
            <p:ph type="title"/>
          </p:nvPr>
        </p:nvSpPr>
        <p:spPr>
          <a:xfrm>
            <a:off x="1295400" y="76200"/>
            <a:ext cx="7416800" cy="508000"/>
          </a:xfrm>
        </p:spPr>
        <p:txBody>
          <a:bodyPr/>
          <a:lstStyle/>
          <a:p>
            <a:r>
              <a:rPr lang="en-US" dirty="0"/>
              <a:t>7. Declined Conveyor</a:t>
            </a:r>
          </a:p>
        </p:txBody>
      </p:sp>
      <p:sp>
        <p:nvSpPr>
          <p:cNvPr id="3" name="Content Placeholder 2">
            <a:extLst>
              <a:ext uri="{FF2B5EF4-FFF2-40B4-BE49-F238E27FC236}">
                <a16:creationId xmlns="" xmlns:a16="http://schemas.microsoft.com/office/drawing/2014/main" id="{B28277DF-F867-4D03-866B-DEDD41A1BFC1}"/>
              </a:ext>
            </a:extLst>
          </p:cNvPr>
          <p:cNvSpPr>
            <a:spLocks noGrp="1"/>
          </p:cNvSpPr>
          <p:nvPr>
            <p:ph idx="1"/>
          </p:nvPr>
        </p:nvSpPr>
        <p:spPr>
          <a:xfrm>
            <a:off x="1042988" y="873125"/>
            <a:ext cx="7416800" cy="5111750"/>
          </a:xfrm>
        </p:spPr>
        <p:txBody>
          <a:bodyPr/>
          <a:lstStyle/>
          <a:p>
            <a:r>
              <a:rPr lang="en-US" sz="1800" dirty="0"/>
              <a:t>Decline conveyor is located at end of the cooling line for bringing down production line to the skiver conveyor.</a:t>
            </a:r>
          </a:p>
          <a:p>
            <a:r>
              <a:rPr lang="en-US" sz="1800" dirty="0"/>
              <a:t>It has 1.1 kW AC motor. Conveyor width is 600mm.</a:t>
            </a:r>
          </a:p>
        </p:txBody>
      </p:sp>
      <p:pic>
        <p:nvPicPr>
          <p:cNvPr id="5" name="Picture 4" descr="A picture containing green, metal&#10;&#10;Description automatically generated">
            <a:extLst>
              <a:ext uri="{FF2B5EF4-FFF2-40B4-BE49-F238E27FC236}">
                <a16:creationId xmlns="" xmlns:a16="http://schemas.microsoft.com/office/drawing/2014/main" id="{B87FE510-B472-465A-A2B6-A2856CB967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0825" y="1905000"/>
            <a:ext cx="3562350" cy="4749800"/>
          </a:xfrm>
          <a:prstGeom prst="rect">
            <a:avLst/>
          </a:prstGeom>
        </p:spPr>
      </p:pic>
      <p:cxnSp>
        <p:nvCxnSpPr>
          <p:cNvPr id="7" name="Straight Arrow Connector 6">
            <a:extLst>
              <a:ext uri="{FF2B5EF4-FFF2-40B4-BE49-F238E27FC236}">
                <a16:creationId xmlns="" xmlns:a16="http://schemas.microsoft.com/office/drawing/2014/main" id="{3B9BC1E3-533A-4F9D-9B35-BEBFD80AD901}"/>
              </a:ext>
            </a:extLst>
          </p:cNvPr>
          <p:cNvCxnSpPr>
            <a:cxnSpLocks/>
          </p:cNvCxnSpPr>
          <p:nvPr/>
        </p:nvCxnSpPr>
        <p:spPr bwMode="auto">
          <a:xfrm flipH="1">
            <a:off x="4751388" y="2743200"/>
            <a:ext cx="1373188" cy="533400"/>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 xmlns:a16="http://schemas.microsoft.com/office/drawing/2014/main" id="{83AEFF56-749F-4704-B58D-E89ED73AA76B}"/>
              </a:ext>
            </a:extLst>
          </p:cNvPr>
          <p:cNvCxnSpPr>
            <a:cxnSpLocks/>
          </p:cNvCxnSpPr>
          <p:nvPr/>
        </p:nvCxnSpPr>
        <p:spPr bwMode="auto">
          <a:xfrm flipH="1">
            <a:off x="3276600" y="3276600"/>
            <a:ext cx="1474788" cy="3200400"/>
          </a:xfrm>
          <a:prstGeom prst="straightConnector1">
            <a:avLst/>
          </a:prstGeom>
          <a:ln>
            <a:headEnd type="none" w="med" len="med"/>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 xmlns:a16="http://schemas.microsoft.com/office/drawing/2014/main" id="{9A47E842-12E5-4E07-B1EE-BF4C2677A1E5}"/>
                  </a:ext>
                </a:extLst>
              </p14:cNvPr>
              <p14:cNvContentPartPr/>
              <p14:nvPr/>
            </p14:nvContentPartPr>
            <p14:xfrm>
              <a:off x="4742707" y="3526770"/>
              <a:ext cx="360" cy="360"/>
            </p14:xfrm>
          </p:contentPart>
        </mc:Choice>
        <mc:Fallback xmlns="">
          <p:pic>
            <p:nvPicPr>
              <p:cNvPr id="13" name="Ink 12">
                <a:extLst>
                  <a:ext uri="{FF2B5EF4-FFF2-40B4-BE49-F238E27FC236}">
                    <a16:creationId xmlns:a16="http://schemas.microsoft.com/office/drawing/2014/main" id="{9A47E842-12E5-4E07-B1EE-BF4C2677A1E5}"/>
                  </a:ext>
                </a:extLst>
              </p:cNvPr>
              <p:cNvPicPr/>
              <p:nvPr/>
            </p:nvPicPr>
            <p:blipFill>
              <a:blip r:embed="rId4"/>
              <a:stretch>
                <a:fillRect/>
              </a:stretch>
            </p:blipFill>
            <p:spPr>
              <a:xfrm>
                <a:off x="4688707" y="341913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 xmlns:a16="http://schemas.microsoft.com/office/drawing/2014/main" id="{E72B424D-44A3-4C15-AA1F-3B639348EAC9}"/>
                  </a:ext>
                </a:extLst>
              </p14:cNvPr>
              <p14:cNvContentPartPr/>
              <p14:nvPr/>
            </p14:nvContentPartPr>
            <p14:xfrm>
              <a:off x="4412587" y="3208170"/>
              <a:ext cx="290880" cy="591480"/>
            </p14:xfrm>
          </p:contentPart>
        </mc:Choice>
        <mc:Fallback xmlns="">
          <p:pic>
            <p:nvPicPr>
              <p:cNvPr id="14" name="Ink 13">
                <a:extLst>
                  <a:ext uri="{FF2B5EF4-FFF2-40B4-BE49-F238E27FC236}">
                    <a16:creationId xmlns:a16="http://schemas.microsoft.com/office/drawing/2014/main" id="{E72B424D-44A3-4C15-AA1F-3B639348EAC9}"/>
                  </a:ext>
                </a:extLst>
              </p:cNvPr>
              <p:cNvPicPr/>
              <p:nvPr/>
            </p:nvPicPr>
            <p:blipFill>
              <a:blip r:embed="rId6"/>
              <a:stretch>
                <a:fillRect/>
              </a:stretch>
            </p:blipFill>
            <p:spPr>
              <a:xfrm>
                <a:off x="4358587" y="3100170"/>
                <a:ext cx="398520" cy="80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 xmlns:a16="http://schemas.microsoft.com/office/drawing/2014/main" id="{52ADFE42-F18F-433A-88F2-3BD59402F8FF}"/>
                  </a:ext>
                </a:extLst>
              </p14:cNvPr>
              <p14:cNvContentPartPr/>
              <p14:nvPr/>
            </p14:nvContentPartPr>
            <p14:xfrm>
              <a:off x="4411147" y="3798210"/>
              <a:ext cx="26280" cy="140400"/>
            </p14:xfrm>
          </p:contentPart>
        </mc:Choice>
        <mc:Fallback xmlns="">
          <p:pic>
            <p:nvPicPr>
              <p:cNvPr id="15" name="Ink 14">
                <a:extLst>
                  <a:ext uri="{FF2B5EF4-FFF2-40B4-BE49-F238E27FC236}">
                    <a16:creationId xmlns:a16="http://schemas.microsoft.com/office/drawing/2014/main" id="{52ADFE42-F18F-433A-88F2-3BD59402F8FF}"/>
                  </a:ext>
                </a:extLst>
              </p:cNvPr>
              <p:cNvPicPr/>
              <p:nvPr/>
            </p:nvPicPr>
            <p:blipFill>
              <a:blip r:embed="rId8"/>
              <a:stretch>
                <a:fillRect/>
              </a:stretch>
            </p:blipFill>
            <p:spPr>
              <a:xfrm>
                <a:off x="4321507" y="3618570"/>
                <a:ext cx="20592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 xmlns:a16="http://schemas.microsoft.com/office/drawing/2014/main" id="{F1D2B26C-401C-45D7-B3F0-92E736A74B64}"/>
                  </a:ext>
                </a:extLst>
              </p14:cNvPr>
              <p14:cNvContentPartPr/>
              <p14:nvPr/>
            </p14:nvContentPartPr>
            <p14:xfrm>
              <a:off x="4381987" y="3446490"/>
              <a:ext cx="210600" cy="597960"/>
            </p14:xfrm>
          </p:contentPart>
        </mc:Choice>
        <mc:Fallback xmlns="">
          <p:pic>
            <p:nvPicPr>
              <p:cNvPr id="16" name="Ink 15">
                <a:extLst>
                  <a:ext uri="{FF2B5EF4-FFF2-40B4-BE49-F238E27FC236}">
                    <a16:creationId xmlns:a16="http://schemas.microsoft.com/office/drawing/2014/main" id="{F1D2B26C-401C-45D7-B3F0-92E736A74B64}"/>
                  </a:ext>
                </a:extLst>
              </p:cNvPr>
              <p:cNvPicPr/>
              <p:nvPr/>
            </p:nvPicPr>
            <p:blipFill>
              <a:blip r:embed="rId10"/>
              <a:stretch>
                <a:fillRect/>
              </a:stretch>
            </p:blipFill>
            <p:spPr>
              <a:xfrm>
                <a:off x="4292347" y="3266850"/>
                <a:ext cx="390240" cy="957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 xmlns:a16="http://schemas.microsoft.com/office/drawing/2014/main" id="{C76BA10F-EEE7-4293-8921-20E02C74CCDA}"/>
                  </a:ext>
                </a:extLst>
              </p14:cNvPr>
              <p14:cNvContentPartPr/>
              <p14:nvPr/>
            </p14:nvContentPartPr>
            <p14:xfrm>
              <a:off x="7429387" y="3245250"/>
              <a:ext cx="207720" cy="415800"/>
            </p14:xfrm>
          </p:contentPart>
        </mc:Choice>
        <mc:Fallback xmlns="">
          <p:pic>
            <p:nvPicPr>
              <p:cNvPr id="17" name="Ink 16">
                <a:extLst>
                  <a:ext uri="{FF2B5EF4-FFF2-40B4-BE49-F238E27FC236}">
                    <a16:creationId xmlns:a16="http://schemas.microsoft.com/office/drawing/2014/main" id="{C76BA10F-EEE7-4293-8921-20E02C74CCDA}"/>
                  </a:ext>
                </a:extLst>
              </p:cNvPr>
              <p:cNvPicPr/>
              <p:nvPr/>
            </p:nvPicPr>
            <p:blipFill>
              <a:blip r:embed="rId12"/>
              <a:stretch>
                <a:fillRect/>
              </a:stretch>
            </p:blipFill>
            <p:spPr>
              <a:xfrm>
                <a:off x="7339747" y="3065610"/>
                <a:ext cx="387360" cy="77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 xmlns:a16="http://schemas.microsoft.com/office/drawing/2014/main" id="{42C69726-46D6-4D4C-AC9F-E2F2739E2BE5}"/>
                  </a:ext>
                </a:extLst>
              </p14:cNvPr>
              <p14:cNvContentPartPr/>
              <p14:nvPr/>
            </p14:nvContentPartPr>
            <p14:xfrm>
              <a:off x="3936667" y="1615890"/>
              <a:ext cx="836640" cy="42120"/>
            </p14:xfrm>
          </p:contentPart>
        </mc:Choice>
        <mc:Fallback xmlns="">
          <p:pic>
            <p:nvPicPr>
              <p:cNvPr id="18" name="Ink 17">
                <a:extLst>
                  <a:ext uri="{FF2B5EF4-FFF2-40B4-BE49-F238E27FC236}">
                    <a16:creationId xmlns:a16="http://schemas.microsoft.com/office/drawing/2014/main" id="{42C69726-46D6-4D4C-AC9F-E2F2739E2BE5}"/>
                  </a:ext>
                </a:extLst>
              </p:cNvPr>
              <p:cNvPicPr/>
              <p:nvPr/>
            </p:nvPicPr>
            <p:blipFill>
              <a:blip r:embed="rId14"/>
              <a:stretch>
                <a:fillRect/>
              </a:stretch>
            </p:blipFill>
            <p:spPr>
              <a:xfrm>
                <a:off x="3846667" y="1436250"/>
                <a:ext cx="10162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 xmlns:a16="http://schemas.microsoft.com/office/drawing/2014/main" id="{E79B70A8-DDB6-4B3C-A3BA-2D85720D8786}"/>
                  </a:ext>
                </a:extLst>
              </p14:cNvPr>
              <p14:cNvContentPartPr/>
              <p14:nvPr/>
            </p14:nvContentPartPr>
            <p14:xfrm>
              <a:off x="4491427" y="5154690"/>
              <a:ext cx="360" cy="360"/>
            </p14:xfrm>
          </p:contentPart>
        </mc:Choice>
        <mc:Fallback xmlns="">
          <p:pic>
            <p:nvPicPr>
              <p:cNvPr id="19" name="Ink 18">
                <a:extLst>
                  <a:ext uri="{FF2B5EF4-FFF2-40B4-BE49-F238E27FC236}">
                    <a16:creationId xmlns:a16="http://schemas.microsoft.com/office/drawing/2014/main" id="{E79B70A8-DDB6-4B3C-A3BA-2D85720D8786}"/>
                  </a:ext>
                </a:extLst>
              </p:cNvPr>
              <p:cNvPicPr/>
              <p:nvPr/>
            </p:nvPicPr>
            <p:blipFill>
              <a:blip r:embed="rId16"/>
              <a:stretch>
                <a:fillRect/>
              </a:stretch>
            </p:blipFill>
            <p:spPr>
              <a:xfrm>
                <a:off x="4401787" y="4974690"/>
                <a:ext cx="180000" cy="360000"/>
              </a:xfrm>
              <a:prstGeom prst="rect">
                <a:avLst/>
              </a:prstGeom>
            </p:spPr>
          </p:pic>
        </mc:Fallback>
      </mc:AlternateContent>
    </p:spTree>
    <p:extLst>
      <p:ext uri="{BB962C8B-B14F-4D97-AF65-F5344CB8AC3E}">
        <p14:creationId xmlns:p14="http://schemas.microsoft.com/office/powerpoint/2010/main" val="742816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3B5ED3-FFA6-4A76-A09A-503CB0C55D1B}"/>
              </a:ext>
            </a:extLst>
          </p:cNvPr>
          <p:cNvSpPr>
            <a:spLocks noGrp="1"/>
          </p:cNvSpPr>
          <p:nvPr>
            <p:ph type="title"/>
          </p:nvPr>
        </p:nvSpPr>
        <p:spPr>
          <a:xfrm>
            <a:off x="863600" y="100290"/>
            <a:ext cx="7416800" cy="508000"/>
          </a:xfrm>
        </p:spPr>
        <p:txBody>
          <a:bodyPr/>
          <a:lstStyle/>
          <a:p>
            <a:r>
              <a:rPr lang="en-US" dirty="0"/>
              <a:t>8. Skiver cutter area</a:t>
            </a:r>
          </a:p>
        </p:txBody>
      </p:sp>
      <p:sp>
        <p:nvSpPr>
          <p:cNvPr id="3" name="Content Placeholder 2">
            <a:extLst>
              <a:ext uri="{FF2B5EF4-FFF2-40B4-BE49-F238E27FC236}">
                <a16:creationId xmlns="" xmlns:a16="http://schemas.microsoft.com/office/drawing/2014/main" id="{C6A917A6-CDC3-42F8-A52C-2B13113094CD}"/>
              </a:ext>
            </a:extLst>
          </p:cNvPr>
          <p:cNvSpPr>
            <a:spLocks noGrp="1"/>
          </p:cNvSpPr>
          <p:nvPr>
            <p:ph idx="1"/>
          </p:nvPr>
        </p:nvSpPr>
        <p:spPr/>
        <p:txBody>
          <a:bodyPr/>
          <a:lstStyle/>
          <a:p>
            <a:r>
              <a:rPr lang="en-US" sz="1800" dirty="0"/>
              <a:t>Skiver cutter is using for cut the TBB(truck Bus Bias) </a:t>
            </a:r>
            <a:r>
              <a:rPr lang="en-US" sz="1800" dirty="0" err="1"/>
              <a:t>tyre</a:t>
            </a:r>
            <a:r>
              <a:rPr lang="en-US" sz="1800" dirty="0"/>
              <a:t> tread and side walls as their building length.</a:t>
            </a:r>
          </a:p>
          <a:p>
            <a:r>
              <a:rPr lang="en-US" sz="1800" dirty="0"/>
              <a:t>This cutter blade has specific angle, cutting disc angle is 24˚.</a:t>
            </a:r>
          </a:p>
          <a:p>
            <a:r>
              <a:rPr lang="en-US" sz="1800" dirty="0"/>
              <a:t>There is electrical component called linear encoder for measuring cutting length of the production.</a:t>
            </a:r>
          </a:p>
          <a:p>
            <a:endParaRPr lang="en-US" sz="1800" dirty="0"/>
          </a:p>
          <a:p>
            <a:endParaRPr lang="en-US" sz="18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E4DAD321-3339-43F8-A251-E198AE45E543}"/>
                  </a:ext>
                </a:extLst>
              </p14:cNvPr>
              <p14:cNvContentPartPr/>
              <p14:nvPr/>
            </p14:nvContentPartPr>
            <p14:xfrm>
              <a:off x="5064187" y="482250"/>
              <a:ext cx="360" cy="360"/>
            </p14:xfrm>
          </p:contentPart>
        </mc:Choice>
        <mc:Fallback xmlns="">
          <p:pic>
            <p:nvPicPr>
              <p:cNvPr id="4" name="Ink 3">
                <a:extLst>
                  <a:ext uri="{FF2B5EF4-FFF2-40B4-BE49-F238E27FC236}">
                    <a16:creationId xmlns:a16="http://schemas.microsoft.com/office/drawing/2014/main" id="{E4DAD321-3339-43F8-A251-E198AE45E543}"/>
                  </a:ext>
                </a:extLst>
              </p:cNvPr>
              <p:cNvPicPr/>
              <p:nvPr/>
            </p:nvPicPr>
            <p:blipFill>
              <a:blip r:embed="rId3"/>
              <a:stretch>
                <a:fillRect/>
              </a:stretch>
            </p:blipFill>
            <p:spPr>
              <a:xfrm>
                <a:off x="4974187" y="30261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802B6047-5E1B-4406-8529-409D9A53C9D7}"/>
                  </a:ext>
                </a:extLst>
              </p14:cNvPr>
              <p14:cNvContentPartPr/>
              <p14:nvPr/>
            </p14:nvContentPartPr>
            <p14:xfrm>
              <a:off x="5064187" y="432210"/>
              <a:ext cx="360" cy="360"/>
            </p14:xfrm>
          </p:contentPart>
        </mc:Choice>
        <mc:Fallback xmlns="">
          <p:pic>
            <p:nvPicPr>
              <p:cNvPr id="5" name="Ink 4">
                <a:extLst>
                  <a:ext uri="{FF2B5EF4-FFF2-40B4-BE49-F238E27FC236}">
                    <a16:creationId xmlns:a16="http://schemas.microsoft.com/office/drawing/2014/main" id="{802B6047-5E1B-4406-8529-409D9A53C9D7}"/>
                  </a:ext>
                </a:extLst>
              </p:cNvPr>
              <p:cNvPicPr/>
              <p:nvPr/>
            </p:nvPicPr>
            <p:blipFill>
              <a:blip r:embed="rId3"/>
              <a:stretch>
                <a:fillRect/>
              </a:stretch>
            </p:blipFill>
            <p:spPr>
              <a:xfrm>
                <a:off x="4974187" y="25221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 xmlns:a16="http://schemas.microsoft.com/office/drawing/2014/main" id="{029E7582-631F-4CB9-B64E-8994357BA92A}"/>
                  </a:ext>
                </a:extLst>
              </p14:cNvPr>
              <p14:cNvContentPartPr/>
              <p14:nvPr/>
            </p14:nvContentPartPr>
            <p14:xfrm>
              <a:off x="5033947" y="432210"/>
              <a:ext cx="360" cy="360"/>
            </p14:xfrm>
          </p:contentPart>
        </mc:Choice>
        <mc:Fallback xmlns="">
          <p:pic>
            <p:nvPicPr>
              <p:cNvPr id="6" name="Ink 5">
                <a:extLst>
                  <a:ext uri="{FF2B5EF4-FFF2-40B4-BE49-F238E27FC236}">
                    <a16:creationId xmlns:a16="http://schemas.microsoft.com/office/drawing/2014/main" id="{029E7582-631F-4CB9-B64E-8994357BA92A}"/>
                  </a:ext>
                </a:extLst>
              </p:cNvPr>
              <p:cNvPicPr/>
              <p:nvPr/>
            </p:nvPicPr>
            <p:blipFill>
              <a:blip r:embed="rId3"/>
              <a:stretch>
                <a:fillRect/>
              </a:stretch>
            </p:blipFill>
            <p:spPr>
              <a:xfrm>
                <a:off x="4944307" y="25221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 xmlns:a16="http://schemas.microsoft.com/office/drawing/2014/main" id="{DB2692D6-6B12-4576-836C-B42001F08445}"/>
                  </a:ext>
                </a:extLst>
              </p14:cNvPr>
              <p14:cNvContentPartPr/>
              <p14:nvPr/>
            </p14:nvContentPartPr>
            <p14:xfrm>
              <a:off x="5446147" y="100290"/>
              <a:ext cx="360" cy="360"/>
            </p14:xfrm>
          </p:contentPart>
        </mc:Choice>
        <mc:Fallback xmlns="">
          <p:pic>
            <p:nvPicPr>
              <p:cNvPr id="7" name="Ink 6">
                <a:extLst>
                  <a:ext uri="{FF2B5EF4-FFF2-40B4-BE49-F238E27FC236}">
                    <a16:creationId xmlns:a16="http://schemas.microsoft.com/office/drawing/2014/main" id="{DB2692D6-6B12-4576-836C-B42001F08445}"/>
                  </a:ext>
                </a:extLst>
              </p:cNvPr>
              <p:cNvPicPr/>
              <p:nvPr/>
            </p:nvPicPr>
            <p:blipFill>
              <a:blip r:embed="rId3"/>
              <a:stretch>
                <a:fillRect/>
              </a:stretch>
            </p:blipFill>
            <p:spPr>
              <a:xfrm>
                <a:off x="5356507" y="-7971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 xmlns:a16="http://schemas.microsoft.com/office/drawing/2014/main" id="{AAF7EF87-5612-4244-9B3E-31E0CA35039F}"/>
                  </a:ext>
                </a:extLst>
              </p14:cNvPr>
              <p14:cNvContentPartPr/>
              <p14:nvPr/>
            </p14:nvContentPartPr>
            <p14:xfrm>
              <a:off x="5456227" y="210810"/>
              <a:ext cx="360" cy="360"/>
            </p14:xfrm>
          </p:contentPart>
        </mc:Choice>
        <mc:Fallback xmlns="">
          <p:pic>
            <p:nvPicPr>
              <p:cNvPr id="8" name="Ink 7">
                <a:extLst>
                  <a:ext uri="{FF2B5EF4-FFF2-40B4-BE49-F238E27FC236}">
                    <a16:creationId xmlns:a16="http://schemas.microsoft.com/office/drawing/2014/main" id="{AAF7EF87-5612-4244-9B3E-31E0CA35039F}"/>
                  </a:ext>
                </a:extLst>
              </p:cNvPr>
              <p:cNvPicPr/>
              <p:nvPr/>
            </p:nvPicPr>
            <p:blipFill>
              <a:blip r:embed="rId3"/>
              <a:stretch>
                <a:fillRect/>
              </a:stretch>
            </p:blipFill>
            <p:spPr>
              <a:xfrm>
                <a:off x="5366227" y="3117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 xmlns:a16="http://schemas.microsoft.com/office/drawing/2014/main" id="{90154AC2-51D8-4B7D-802C-065645DAE944}"/>
                  </a:ext>
                </a:extLst>
              </p14:cNvPr>
              <p14:cNvContentPartPr/>
              <p14:nvPr/>
            </p14:nvContentPartPr>
            <p14:xfrm>
              <a:off x="5456227" y="210810"/>
              <a:ext cx="360" cy="360"/>
            </p14:xfrm>
          </p:contentPart>
        </mc:Choice>
        <mc:Fallback xmlns="">
          <p:pic>
            <p:nvPicPr>
              <p:cNvPr id="9" name="Ink 8">
                <a:extLst>
                  <a:ext uri="{FF2B5EF4-FFF2-40B4-BE49-F238E27FC236}">
                    <a16:creationId xmlns:a16="http://schemas.microsoft.com/office/drawing/2014/main" id="{90154AC2-51D8-4B7D-802C-065645DAE944}"/>
                  </a:ext>
                </a:extLst>
              </p:cNvPr>
              <p:cNvPicPr/>
              <p:nvPr/>
            </p:nvPicPr>
            <p:blipFill>
              <a:blip r:embed="rId3"/>
              <a:stretch>
                <a:fillRect/>
              </a:stretch>
            </p:blipFill>
            <p:spPr>
              <a:xfrm>
                <a:off x="5366227" y="3117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 xmlns:a16="http://schemas.microsoft.com/office/drawing/2014/main" id="{E76452F8-7341-4FA1-9C52-DAF087D20921}"/>
                  </a:ext>
                </a:extLst>
              </p14:cNvPr>
              <p14:cNvContentPartPr/>
              <p14:nvPr/>
            </p14:nvContentPartPr>
            <p14:xfrm>
              <a:off x="5456227" y="281010"/>
              <a:ext cx="360" cy="360"/>
            </p14:xfrm>
          </p:contentPart>
        </mc:Choice>
        <mc:Fallback xmlns="">
          <p:pic>
            <p:nvPicPr>
              <p:cNvPr id="10" name="Ink 9">
                <a:extLst>
                  <a:ext uri="{FF2B5EF4-FFF2-40B4-BE49-F238E27FC236}">
                    <a16:creationId xmlns:a16="http://schemas.microsoft.com/office/drawing/2014/main" id="{E76452F8-7341-4FA1-9C52-DAF087D20921}"/>
                  </a:ext>
                </a:extLst>
              </p:cNvPr>
              <p:cNvPicPr/>
              <p:nvPr/>
            </p:nvPicPr>
            <p:blipFill>
              <a:blip r:embed="rId3"/>
              <a:stretch>
                <a:fillRect/>
              </a:stretch>
            </p:blipFill>
            <p:spPr>
              <a:xfrm>
                <a:off x="5366227" y="10137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 xmlns:a16="http://schemas.microsoft.com/office/drawing/2014/main" id="{344951C9-FA99-4C0E-A2A6-629634B37414}"/>
                  </a:ext>
                </a:extLst>
              </p14:cNvPr>
              <p14:cNvContentPartPr/>
              <p14:nvPr/>
            </p14:nvContentPartPr>
            <p14:xfrm>
              <a:off x="5516347" y="482250"/>
              <a:ext cx="4320" cy="360"/>
            </p14:xfrm>
          </p:contentPart>
        </mc:Choice>
        <mc:Fallback xmlns="">
          <p:pic>
            <p:nvPicPr>
              <p:cNvPr id="11" name="Ink 10">
                <a:extLst>
                  <a:ext uri="{FF2B5EF4-FFF2-40B4-BE49-F238E27FC236}">
                    <a16:creationId xmlns:a16="http://schemas.microsoft.com/office/drawing/2014/main" id="{344951C9-FA99-4C0E-A2A6-629634B37414}"/>
                  </a:ext>
                </a:extLst>
              </p:cNvPr>
              <p:cNvPicPr/>
              <p:nvPr/>
            </p:nvPicPr>
            <p:blipFill>
              <a:blip r:embed="rId11"/>
              <a:stretch>
                <a:fillRect/>
              </a:stretch>
            </p:blipFill>
            <p:spPr>
              <a:xfrm>
                <a:off x="5426707" y="302610"/>
                <a:ext cx="183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 xmlns:a16="http://schemas.microsoft.com/office/drawing/2014/main" id="{E223ACF1-BF3F-4DB2-AA4D-0B9AFEDB5E38}"/>
                  </a:ext>
                </a:extLst>
              </p14:cNvPr>
              <p14:cNvContentPartPr/>
              <p14:nvPr/>
            </p14:nvContentPartPr>
            <p14:xfrm>
              <a:off x="5526427" y="482250"/>
              <a:ext cx="30600" cy="360"/>
            </p14:xfrm>
          </p:contentPart>
        </mc:Choice>
        <mc:Fallback xmlns="">
          <p:pic>
            <p:nvPicPr>
              <p:cNvPr id="12" name="Ink 11">
                <a:extLst>
                  <a:ext uri="{FF2B5EF4-FFF2-40B4-BE49-F238E27FC236}">
                    <a16:creationId xmlns:a16="http://schemas.microsoft.com/office/drawing/2014/main" id="{E223ACF1-BF3F-4DB2-AA4D-0B9AFEDB5E38}"/>
                  </a:ext>
                </a:extLst>
              </p:cNvPr>
              <p:cNvPicPr/>
              <p:nvPr/>
            </p:nvPicPr>
            <p:blipFill>
              <a:blip r:embed="rId13"/>
              <a:stretch>
                <a:fillRect/>
              </a:stretch>
            </p:blipFill>
            <p:spPr>
              <a:xfrm>
                <a:off x="5436427" y="302610"/>
                <a:ext cx="2102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 xmlns:a16="http://schemas.microsoft.com/office/drawing/2014/main" id="{C93D2DFB-31D2-4E06-9E10-7B2733CD4451}"/>
                  </a:ext>
                </a:extLst>
              </p14:cNvPr>
              <p14:cNvContentPartPr/>
              <p14:nvPr/>
            </p14:nvContentPartPr>
            <p14:xfrm>
              <a:off x="5566747" y="482250"/>
              <a:ext cx="360" cy="360"/>
            </p14:xfrm>
          </p:contentPart>
        </mc:Choice>
        <mc:Fallback xmlns="">
          <p:pic>
            <p:nvPicPr>
              <p:cNvPr id="13" name="Ink 12">
                <a:extLst>
                  <a:ext uri="{FF2B5EF4-FFF2-40B4-BE49-F238E27FC236}">
                    <a16:creationId xmlns:a16="http://schemas.microsoft.com/office/drawing/2014/main" id="{C93D2DFB-31D2-4E06-9E10-7B2733CD4451}"/>
                  </a:ext>
                </a:extLst>
              </p:cNvPr>
              <p:cNvPicPr/>
              <p:nvPr/>
            </p:nvPicPr>
            <p:blipFill>
              <a:blip r:embed="rId15"/>
              <a:stretch>
                <a:fillRect/>
              </a:stretch>
            </p:blipFill>
            <p:spPr>
              <a:xfrm>
                <a:off x="5477107" y="302610"/>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 xmlns:a16="http://schemas.microsoft.com/office/drawing/2014/main" id="{AA46DB9F-B4F7-4575-A040-5EBBB06B634D}"/>
                  </a:ext>
                </a:extLst>
              </p14:cNvPr>
              <p14:cNvContentPartPr/>
              <p14:nvPr/>
            </p14:nvContentPartPr>
            <p14:xfrm>
              <a:off x="5566747" y="482250"/>
              <a:ext cx="360" cy="360"/>
            </p14:xfrm>
          </p:contentPart>
        </mc:Choice>
        <mc:Fallback xmlns="">
          <p:pic>
            <p:nvPicPr>
              <p:cNvPr id="14" name="Ink 13">
                <a:extLst>
                  <a:ext uri="{FF2B5EF4-FFF2-40B4-BE49-F238E27FC236}">
                    <a16:creationId xmlns:a16="http://schemas.microsoft.com/office/drawing/2014/main" id="{AA46DB9F-B4F7-4575-A040-5EBBB06B634D}"/>
                  </a:ext>
                </a:extLst>
              </p:cNvPr>
              <p:cNvPicPr/>
              <p:nvPr/>
            </p:nvPicPr>
            <p:blipFill>
              <a:blip r:embed="rId3"/>
              <a:stretch>
                <a:fillRect/>
              </a:stretch>
            </p:blipFill>
            <p:spPr>
              <a:xfrm>
                <a:off x="5477107" y="302610"/>
                <a:ext cx="180000" cy="360000"/>
              </a:xfrm>
              <a:prstGeom prst="rect">
                <a:avLst/>
              </a:prstGeom>
            </p:spPr>
          </p:pic>
        </mc:Fallback>
      </mc:AlternateContent>
      <p:pic>
        <p:nvPicPr>
          <p:cNvPr id="16" name="Picture 15">
            <a:extLst>
              <a:ext uri="{FF2B5EF4-FFF2-40B4-BE49-F238E27FC236}">
                <a16:creationId xmlns="" xmlns:a16="http://schemas.microsoft.com/office/drawing/2014/main" id="{E753ECC0-B8D0-43D9-AF70-3D4BEEC607F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09800" y="2661960"/>
            <a:ext cx="4876800" cy="3657600"/>
          </a:xfrm>
          <a:prstGeom prst="rect">
            <a:avLst/>
          </a:prstGeom>
        </p:spPr>
      </p:pic>
      <p:sp>
        <p:nvSpPr>
          <p:cNvPr id="17" name="TextBox 16">
            <a:extLst>
              <a:ext uri="{FF2B5EF4-FFF2-40B4-BE49-F238E27FC236}">
                <a16:creationId xmlns="" xmlns:a16="http://schemas.microsoft.com/office/drawing/2014/main" id="{0F3A8B58-1040-4AFC-A406-8ED49A2968D8}"/>
              </a:ext>
            </a:extLst>
          </p:cNvPr>
          <p:cNvSpPr txBox="1"/>
          <p:nvPr/>
        </p:nvSpPr>
        <p:spPr>
          <a:xfrm>
            <a:off x="2975132" y="5835134"/>
            <a:ext cx="1762021" cy="369332"/>
          </a:xfrm>
          <a:prstGeom prst="rect">
            <a:avLst/>
          </a:prstGeom>
          <a:solidFill>
            <a:schemeClr val="bg2">
              <a:lumMod val="40000"/>
              <a:lumOff val="60000"/>
            </a:schemeClr>
          </a:solidFill>
        </p:spPr>
        <p:txBody>
          <a:bodyPr wrap="none" rtlCol="0">
            <a:spAutoFit/>
          </a:bodyPr>
          <a:lstStyle/>
          <a:p>
            <a:r>
              <a:rPr lang="en-US" sz="1800" dirty="0"/>
              <a:t>linear encoder</a:t>
            </a:r>
            <a:endParaRPr lang="en-US" dirty="0"/>
          </a:p>
        </p:txBody>
      </p:sp>
      <p:cxnSp>
        <p:nvCxnSpPr>
          <p:cNvPr id="19" name="Straight Arrow Connector 18">
            <a:extLst>
              <a:ext uri="{FF2B5EF4-FFF2-40B4-BE49-F238E27FC236}">
                <a16:creationId xmlns="" xmlns:a16="http://schemas.microsoft.com/office/drawing/2014/main" id="{509D9781-7143-4F22-9DFB-7C849D8F11BC}"/>
              </a:ext>
            </a:extLst>
          </p:cNvPr>
          <p:cNvCxnSpPr/>
          <p:nvPr/>
        </p:nvCxnSpPr>
        <p:spPr bwMode="auto">
          <a:xfrm flipV="1">
            <a:off x="3581400" y="4844534"/>
            <a:ext cx="0" cy="990600"/>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20482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irty, miller&#10;&#10;Description automatically generated">
            <a:extLst>
              <a:ext uri="{FF2B5EF4-FFF2-40B4-BE49-F238E27FC236}">
                <a16:creationId xmlns="" xmlns:a16="http://schemas.microsoft.com/office/drawing/2014/main" id="{EDF74160-903D-4B2E-BD24-96159E5E8BB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219200"/>
            <a:ext cx="5892799" cy="4419600"/>
          </a:xfrm>
        </p:spPr>
      </p:pic>
      <p:sp>
        <p:nvSpPr>
          <p:cNvPr id="6" name="TextBox 5">
            <a:extLst>
              <a:ext uri="{FF2B5EF4-FFF2-40B4-BE49-F238E27FC236}">
                <a16:creationId xmlns="" xmlns:a16="http://schemas.microsoft.com/office/drawing/2014/main" id="{A15F2679-C3DC-46DC-A3DF-3BD8C599996D}"/>
              </a:ext>
            </a:extLst>
          </p:cNvPr>
          <p:cNvSpPr txBox="1"/>
          <p:nvPr/>
        </p:nvSpPr>
        <p:spPr>
          <a:xfrm>
            <a:off x="2667000" y="3429000"/>
            <a:ext cx="1762021" cy="369332"/>
          </a:xfrm>
          <a:prstGeom prst="rect">
            <a:avLst/>
          </a:prstGeom>
          <a:solidFill>
            <a:schemeClr val="bg2">
              <a:lumMod val="40000"/>
              <a:lumOff val="60000"/>
            </a:schemeClr>
          </a:solidFill>
        </p:spPr>
        <p:txBody>
          <a:bodyPr wrap="none" rtlCol="0">
            <a:spAutoFit/>
          </a:bodyPr>
          <a:lstStyle/>
          <a:p>
            <a:r>
              <a:rPr lang="en-US" sz="1800" dirty="0"/>
              <a:t>linear encoder</a:t>
            </a:r>
            <a:endParaRPr lang="en-US" dirty="0"/>
          </a:p>
        </p:txBody>
      </p:sp>
      <p:cxnSp>
        <p:nvCxnSpPr>
          <p:cNvPr id="7" name="Straight Arrow Connector 6">
            <a:extLst>
              <a:ext uri="{FF2B5EF4-FFF2-40B4-BE49-F238E27FC236}">
                <a16:creationId xmlns="" xmlns:a16="http://schemas.microsoft.com/office/drawing/2014/main" id="{D3E359C9-4263-43FD-A625-3E1E37E1DFA2}"/>
              </a:ext>
            </a:extLst>
          </p:cNvPr>
          <p:cNvCxnSpPr/>
          <p:nvPr/>
        </p:nvCxnSpPr>
        <p:spPr bwMode="auto">
          <a:xfrm flipV="1">
            <a:off x="3352800" y="2438400"/>
            <a:ext cx="0" cy="99060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 xmlns:a16="http://schemas.microsoft.com/office/drawing/2014/main" id="{2D56AD9B-BF00-4024-AF40-978BF33A8E1D}"/>
              </a:ext>
            </a:extLst>
          </p:cNvPr>
          <p:cNvSpPr txBox="1"/>
          <p:nvPr/>
        </p:nvSpPr>
        <p:spPr>
          <a:xfrm>
            <a:off x="5791200" y="1219200"/>
            <a:ext cx="3251201"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dirty="0">
                <a:solidFill>
                  <a:srgbClr val="080808"/>
                </a:solidFill>
              </a:rPr>
              <a:t>Cutting disk angle- </a:t>
            </a:r>
            <a:r>
              <a:rPr lang="en-US" b="0" dirty="0" smtClean="0">
                <a:solidFill>
                  <a:srgbClr val="080808"/>
                </a:solidFill>
              </a:rPr>
              <a:t>24</a:t>
            </a:r>
            <a:r>
              <a:rPr lang="en-US" sz="1800" dirty="0" smtClean="0">
                <a:solidFill>
                  <a:srgbClr val="080808"/>
                </a:solidFill>
              </a:rPr>
              <a:t>˚</a:t>
            </a:r>
            <a:endParaRPr lang="en-US" sz="1800" dirty="0">
              <a:solidFill>
                <a:srgbClr val="080808"/>
              </a:solidFill>
            </a:endParaRPr>
          </a:p>
          <a:p>
            <a:pPr marL="285750" indent="-285750">
              <a:lnSpc>
                <a:spcPct val="150000"/>
              </a:lnSpc>
              <a:buFont typeface="Arial" panose="020B0604020202020204" pitchFamily="34" charset="0"/>
              <a:buChar char="•"/>
            </a:pPr>
            <a:r>
              <a:rPr lang="en-US" b="0" dirty="0">
                <a:solidFill>
                  <a:srgbClr val="080808"/>
                </a:solidFill>
              </a:rPr>
              <a:t>Cutter motor capacity-1.5kW AC</a:t>
            </a:r>
          </a:p>
          <a:p>
            <a:pPr marL="285750" indent="-285750">
              <a:lnSpc>
                <a:spcPct val="150000"/>
              </a:lnSpc>
              <a:buFont typeface="Arial" panose="020B0604020202020204" pitchFamily="34" charset="0"/>
              <a:buChar char="•"/>
            </a:pPr>
            <a:r>
              <a:rPr lang="en-US" b="0" dirty="0">
                <a:solidFill>
                  <a:srgbClr val="080808"/>
                </a:solidFill>
              </a:rPr>
              <a:t>Conveyor motor capacity- 1.1kW AC</a:t>
            </a:r>
          </a:p>
          <a:p>
            <a:pPr marL="285750" indent="-285750">
              <a:lnSpc>
                <a:spcPct val="150000"/>
              </a:lnSpc>
              <a:buFont typeface="Arial" panose="020B0604020202020204" pitchFamily="34" charset="0"/>
              <a:buChar char="•"/>
            </a:pPr>
            <a:r>
              <a:rPr lang="en-US" b="0" dirty="0">
                <a:solidFill>
                  <a:srgbClr val="080808"/>
                </a:solidFill>
              </a:rPr>
              <a:t>This cutter vertical move by using pneumatic piston system </a:t>
            </a:r>
          </a:p>
        </p:txBody>
      </p:sp>
    </p:spTree>
    <p:extLst>
      <p:ext uri="{BB962C8B-B14F-4D97-AF65-F5344CB8AC3E}">
        <p14:creationId xmlns:p14="http://schemas.microsoft.com/office/powerpoint/2010/main" val="2817664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63BFAC-F4EC-4851-B56F-FEEC3C343A82}"/>
              </a:ext>
            </a:extLst>
          </p:cNvPr>
          <p:cNvSpPr>
            <a:spLocks noGrp="1"/>
          </p:cNvSpPr>
          <p:nvPr>
            <p:ph type="title"/>
          </p:nvPr>
        </p:nvSpPr>
        <p:spPr>
          <a:xfrm>
            <a:off x="3276600" y="0"/>
            <a:ext cx="5105400" cy="609600"/>
          </a:xfrm>
        </p:spPr>
        <p:txBody>
          <a:bodyPr/>
          <a:lstStyle/>
          <a:p>
            <a:r>
              <a:rPr lang="en-US" sz="2800" dirty="0"/>
              <a:t>Triplex main areas</a:t>
            </a:r>
          </a:p>
        </p:txBody>
      </p:sp>
      <p:sp>
        <p:nvSpPr>
          <p:cNvPr id="3" name="Content Placeholder 2">
            <a:extLst>
              <a:ext uri="{FF2B5EF4-FFF2-40B4-BE49-F238E27FC236}">
                <a16:creationId xmlns="" xmlns:a16="http://schemas.microsoft.com/office/drawing/2014/main" id="{C24ACCC5-5C0F-475A-8E1C-26BF69A6A96A}"/>
              </a:ext>
            </a:extLst>
          </p:cNvPr>
          <p:cNvSpPr>
            <a:spLocks noGrp="1"/>
          </p:cNvSpPr>
          <p:nvPr>
            <p:ph idx="1"/>
          </p:nvPr>
        </p:nvSpPr>
        <p:spPr>
          <a:xfrm>
            <a:off x="5181600" y="762000"/>
            <a:ext cx="3681412" cy="4121870"/>
          </a:xfrm>
        </p:spPr>
        <p:txBody>
          <a:bodyPr/>
          <a:lstStyle/>
          <a:p>
            <a:pPr marL="342900" marR="0" lvl="0" indent="-342900" algn="just">
              <a:lnSpc>
                <a:spcPct val="150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Extruder area </a:t>
            </a:r>
          </a:p>
          <a:p>
            <a:pPr marL="342900" marR="0" lvl="0" indent="-342900" algn="just">
              <a:lnSpc>
                <a:spcPct val="150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Head area </a:t>
            </a:r>
          </a:p>
          <a:p>
            <a:pPr marL="342900" marR="0" lvl="0" indent="-342900" algn="just">
              <a:lnSpc>
                <a:spcPct val="150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Take away conveyor area </a:t>
            </a:r>
          </a:p>
          <a:p>
            <a:pPr marL="342900" marR="0" lvl="0" indent="-342900" algn="just">
              <a:lnSpc>
                <a:spcPct val="150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Linear scale area </a:t>
            </a:r>
          </a:p>
          <a:p>
            <a:pPr marL="342900" marR="0" lvl="0" indent="-342900" algn="just">
              <a:lnSpc>
                <a:spcPct val="150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Cushion calendar area </a:t>
            </a:r>
          </a:p>
          <a:p>
            <a:pPr marL="342900" marR="0" lvl="0" indent="-342900" algn="just">
              <a:lnSpc>
                <a:spcPct val="150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Inclined conveyor area </a:t>
            </a:r>
          </a:p>
          <a:p>
            <a:pPr marL="342900" marR="0" lvl="0" indent="-342900" algn="just">
              <a:lnSpc>
                <a:spcPct val="150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 Cooling line </a:t>
            </a:r>
          </a:p>
          <a:p>
            <a:pPr marL="342900" marR="0" lvl="0" indent="-342900" algn="just">
              <a:lnSpc>
                <a:spcPct val="150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Declined conveyor </a:t>
            </a:r>
          </a:p>
          <a:p>
            <a:pPr marL="342900" marR="0" lvl="0" indent="-342900" algn="just">
              <a:lnSpc>
                <a:spcPct val="150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Skiver cutter area </a:t>
            </a:r>
          </a:p>
          <a:p>
            <a:pPr marL="342900" marR="0" lvl="0" indent="-342900" algn="just">
              <a:lnSpc>
                <a:spcPct val="150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Booking scale area</a:t>
            </a:r>
          </a:p>
          <a:p>
            <a:pPr marL="342900" marR="0" lvl="0" indent="-342900" algn="just">
              <a:lnSpc>
                <a:spcPct val="150000"/>
              </a:lnSpc>
              <a:spcBef>
                <a:spcPts val="0"/>
              </a:spcBef>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Booking area </a:t>
            </a:r>
          </a:p>
          <a:p>
            <a:pPr algn="just">
              <a:lnSpc>
                <a:spcPct val="150000"/>
              </a:lnSpc>
              <a:spcBef>
                <a:spcPts val="0"/>
              </a:spcBef>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Winding area </a:t>
            </a:r>
          </a:p>
          <a:p>
            <a:pPr marL="342900" marR="0" lvl="0" indent="-342900" algn="just">
              <a:lnSpc>
                <a:spcPct val="150000"/>
              </a:lnSpc>
              <a:spcBef>
                <a:spcPts val="0"/>
              </a:spcBef>
              <a:spcAft>
                <a:spcPts val="800"/>
              </a:spcAft>
              <a:buFont typeface="+mj-lt"/>
              <a:buAutoNum type="arabicPeriod"/>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58440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692F826-FB02-458D-903B-6487EA59906A}"/>
              </a:ext>
            </a:extLst>
          </p:cNvPr>
          <p:cNvSpPr>
            <a:spLocks noGrp="1"/>
          </p:cNvSpPr>
          <p:nvPr>
            <p:ph idx="1"/>
          </p:nvPr>
        </p:nvSpPr>
        <p:spPr>
          <a:xfrm>
            <a:off x="1828800" y="228600"/>
            <a:ext cx="7416800" cy="5111750"/>
          </a:xfrm>
        </p:spPr>
        <p:txBody>
          <a:bodyPr/>
          <a:lstStyle/>
          <a:p>
            <a:pPr>
              <a:lnSpc>
                <a:spcPct val="15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ferrentino</a:t>
            </a:r>
            <a:r>
              <a:rPr lang="en-US" sz="1800" dirty="0">
                <a:effectLst/>
                <a:latin typeface="Calibri" panose="020F0502020204030204" pitchFamily="34" charset="0"/>
                <a:ea typeface="Calibri" panose="020F0502020204030204" pitchFamily="34" charset="0"/>
                <a:cs typeface="Times New Roman" panose="02020603050405020304" pitchFamily="18" charset="0"/>
              </a:rPr>
              <a:t>, triplex extruder mainly used for extruding PCR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tyre</a:t>
            </a:r>
            <a:r>
              <a:rPr lang="en-US" sz="1800" dirty="0">
                <a:effectLst/>
                <a:latin typeface="Calibri" panose="020F0502020204030204" pitchFamily="34" charset="0"/>
                <a:ea typeface="Calibri" panose="020F0502020204030204" pitchFamily="34" charset="0"/>
                <a:cs typeface="Times New Roman" panose="02020603050405020304" pitchFamily="18" charset="0"/>
              </a:rPr>
              <a:t> treads and sidewall. Because PCR tread consist 3 compound and Side walls consist 2 compound. </a:t>
            </a:r>
          </a:p>
          <a:p>
            <a:pPr>
              <a:lnSpc>
                <a:spcPct val="150000"/>
              </a:lnSpc>
            </a:pPr>
            <a:r>
              <a:rPr lang="en-US" sz="1800" dirty="0">
                <a:latin typeface="Calibri" panose="020F0502020204030204" pitchFamily="34" charset="0"/>
                <a:ea typeface="Calibri" panose="020F0502020204030204" pitchFamily="34" charset="0"/>
                <a:cs typeface="Times New Roman" panose="02020603050405020304" pitchFamily="18" charset="0"/>
              </a:rPr>
              <a:t>Machine operator has to maintain initial width and weight by adjusting RPM of the extruder and line speed according to the specification which was given by technical department. </a:t>
            </a:r>
          </a:p>
          <a:p>
            <a:pPr>
              <a:lnSpc>
                <a:spcPct val="15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machine almost 50m long, it has long 2 stage cooling conveyor area.</a:t>
            </a:r>
          </a:p>
          <a:p>
            <a:pPr>
              <a:lnSpc>
                <a:spcPct val="150000"/>
              </a:lnSpc>
            </a:pPr>
            <a:r>
              <a:rPr lang="en-US" sz="1800" dirty="0">
                <a:latin typeface="Calibri" panose="020F0502020204030204" pitchFamily="34" charset="0"/>
                <a:ea typeface="Calibri" panose="020F0502020204030204" pitchFamily="34" charset="0"/>
                <a:cs typeface="Times New Roman" panose="02020603050405020304" pitchFamily="18" charset="0"/>
              </a:rPr>
              <a:t>Production quality is basically depending on machine specification because some parameters directly affecting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 by machine specification such as width</a:t>
            </a:r>
            <a:r>
              <a:rPr lang="en-US" sz="1800" dirty="0">
                <a:latin typeface="Calibri" panose="020F0502020204030204" pitchFamily="34" charset="0"/>
                <a:ea typeface="Calibri" panose="020F0502020204030204" pitchFamily="34" charset="0"/>
                <a:cs typeface="Times New Roman" panose="02020603050405020304" pitchFamily="18" charset="0"/>
              </a:rPr>
              <a:t>, shrinkage, temperature…..etc.</a:t>
            </a:r>
          </a:p>
          <a:p>
            <a:pPr>
              <a:lnSpc>
                <a:spcPct val="15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triplex powered by 3 source of powers,</a:t>
            </a:r>
          </a:p>
          <a:p>
            <a:pPr>
              <a:lnSpc>
                <a:spcPct val="150000"/>
              </a:lnSpc>
              <a:buFont typeface="+mj-lt"/>
              <a:buAutoNum type="arabicPeriod"/>
            </a:pPr>
            <a:r>
              <a:rPr lang="en-US" sz="1800" dirty="0">
                <a:latin typeface="Calibri" panose="020F0502020204030204" pitchFamily="34" charset="0"/>
                <a:ea typeface="Calibri" panose="020F0502020204030204" pitchFamily="34" charset="0"/>
                <a:cs typeface="Times New Roman" panose="02020603050405020304" pitchFamily="18" charset="0"/>
              </a:rPr>
              <a:t>Electrical power</a:t>
            </a:r>
          </a:p>
          <a:p>
            <a:pPr>
              <a:lnSpc>
                <a:spcPct val="150000"/>
              </a:lnSpc>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Hydraulic power</a:t>
            </a:r>
          </a:p>
          <a:p>
            <a:pPr>
              <a:lnSpc>
                <a:spcPct val="150000"/>
              </a:lnSpc>
              <a:buFont typeface="+mj-lt"/>
              <a:buAutoNum type="arabicPeriod"/>
            </a:pPr>
            <a:r>
              <a:rPr lang="en-US" sz="1800" dirty="0">
                <a:latin typeface="Calibri" panose="020F0502020204030204" pitchFamily="34" charset="0"/>
                <a:ea typeface="Calibri" panose="020F0502020204030204" pitchFamily="34" charset="0"/>
                <a:cs typeface="Times New Roman" panose="02020603050405020304" pitchFamily="18" charset="0"/>
              </a:rPr>
              <a:t>Pneumatic power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r>
              <a:rPr lang="en-US" sz="1800" dirty="0">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0308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B798D-D7D7-4F3E-9B91-406C2F08C57B}"/>
              </a:ext>
            </a:extLst>
          </p:cNvPr>
          <p:cNvSpPr>
            <a:spLocks noGrp="1"/>
          </p:cNvSpPr>
          <p:nvPr>
            <p:ph type="title"/>
          </p:nvPr>
        </p:nvSpPr>
        <p:spPr>
          <a:xfrm>
            <a:off x="685800" y="228600"/>
            <a:ext cx="7416800" cy="508000"/>
          </a:xfrm>
        </p:spPr>
        <p:txBody>
          <a:bodyPr/>
          <a:lstStyle/>
          <a:p>
            <a:r>
              <a:rPr lang="en-US" dirty="0"/>
              <a:t>1.Extruder Area</a:t>
            </a:r>
          </a:p>
        </p:txBody>
      </p:sp>
      <p:sp>
        <p:nvSpPr>
          <p:cNvPr id="3" name="Content Placeholder 2">
            <a:extLst>
              <a:ext uri="{FF2B5EF4-FFF2-40B4-BE49-F238E27FC236}">
                <a16:creationId xmlns="" xmlns:a16="http://schemas.microsoft.com/office/drawing/2014/main" id="{ABE02B04-2906-4493-AF1E-0F856CF8568E}"/>
              </a:ext>
            </a:extLst>
          </p:cNvPr>
          <p:cNvSpPr>
            <a:spLocks noGrp="1"/>
          </p:cNvSpPr>
          <p:nvPr>
            <p:ph idx="1"/>
          </p:nvPr>
        </p:nvSpPr>
        <p:spPr>
          <a:xfrm>
            <a:off x="1567206" y="1105653"/>
            <a:ext cx="7416800" cy="5111750"/>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3 extruders in this particular area such as 90mm, 120mm, 200mm diameters extruders.</a:t>
            </a:r>
            <a:endParaRPr lang="en-US" dirty="0"/>
          </a:p>
        </p:txBody>
      </p:sp>
      <p:pic>
        <p:nvPicPr>
          <p:cNvPr id="5" name="Picture 4" descr="A picture containing engine, miller&#10;&#10;Description automatically generated">
            <a:extLst>
              <a:ext uri="{FF2B5EF4-FFF2-40B4-BE49-F238E27FC236}">
                <a16:creationId xmlns="" xmlns:a16="http://schemas.microsoft.com/office/drawing/2014/main" id="{4BDEEB18-2DDD-4C9E-AE94-73FFB92E07F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944" r="11111" b="1852"/>
          <a:stretch/>
        </p:blipFill>
        <p:spPr>
          <a:xfrm>
            <a:off x="2609785" y="1905000"/>
            <a:ext cx="4800600" cy="4312403"/>
          </a:xfrm>
          <a:prstGeom prst="rect">
            <a:avLst/>
          </a:prstGeom>
        </p:spPr>
      </p:pic>
      <p:sp>
        <p:nvSpPr>
          <p:cNvPr id="6" name="TextBox 5">
            <a:extLst>
              <a:ext uri="{FF2B5EF4-FFF2-40B4-BE49-F238E27FC236}">
                <a16:creationId xmlns="" xmlns:a16="http://schemas.microsoft.com/office/drawing/2014/main" id="{A368C917-BFE7-4E0F-9259-6AAAE144B41F}"/>
              </a:ext>
            </a:extLst>
          </p:cNvPr>
          <p:cNvSpPr txBox="1"/>
          <p:nvPr/>
        </p:nvSpPr>
        <p:spPr>
          <a:xfrm>
            <a:off x="5486400" y="2182911"/>
            <a:ext cx="914400" cy="307777"/>
          </a:xfrm>
          <a:prstGeom prst="rect">
            <a:avLst/>
          </a:prstGeom>
          <a:solidFill>
            <a:schemeClr val="bg1"/>
          </a:solidFill>
          <a:ln>
            <a:solidFill>
              <a:srgbClr val="080808"/>
            </a:solidFill>
          </a:ln>
        </p:spPr>
        <p:txBody>
          <a:bodyPr wrap="square" rtlCol="0">
            <a:spAutoFit/>
          </a:bodyPr>
          <a:lstStyle/>
          <a:p>
            <a:r>
              <a:rPr lang="en-US" sz="1400" dirty="0"/>
              <a:t>200mm</a:t>
            </a:r>
          </a:p>
        </p:txBody>
      </p:sp>
      <p:sp>
        <p:nvSpPr>
          <p:cNvPr id="8" name="TextBox 7">
            <a:extLst>
              <a:ext uri="{FF2B5EF4-FFF2-40B4-BE49-F238E27FC236}">
                <a16:creationId xmlns="" xmlns:a16="http://schemas.microsoft.com/office/drawing/2014/main" id="{0E1A3DAD-2E63-4874-B4BC-C9536F48F2AE}"/>
              </a:ext>
            </a:extLst>
          </p:cNvPr>
          <p:cNvSpPr txBox="1"/>
          <p:nvPr/>
        </p:nvSpPr>
        <p:spPr>
          <a:xfrm>
            <a:off x="4818406" y="3657600"/>
            <a:ext cx="914400" cy="307777"/>
          </a:xfrm>
          <a:prstGeom prst="rect">
            <a:avLst/>
          </a:prstGeom>
          <a:solidFill>
            <a:schemeClr val="bg1"/>
          </a:solidFill>
          <a:ln>
            <a:solidFill>
              <a:srgbClr val="080808"/>
            </a:solidFill>
          </a:ln>
        </p:spPr>
        <p:txBody>
          <a:bodyPr wrap="square" rtlCol="0">
            <a:spAutoFit/>
          </a:bodyPr>
          <a:lstStyle/>
          <a:p>
            <a:r>
              <a:rPr lang="en-US" sz="1400" dirty="0"/>
              <a:t>120mm</a:t>
            </a:r>
          </a:p>
        </p:txBody>
      </p:sp>
      <p:sp>
        <p:nvSpPr>
          <p:cNvPr id="9" name="TextBox 8">
            <a:extLst>
              <a:ext uri="{FF2B5EF4-FFF2-40B4-BE49-F238E27FC236}">
                <a16:creationId xmlns="" xmlns:a16="http://schemas.microsoft.com/office/drawing/2014/main" id="{B3F1E240-6166-41AA-A737-5E53A3E75658}"/>
              </a:ext>
            </a:extLst>
          </p:cNvPr>
          <p:cNvSpPr txBox="1"/>
          <p:nvPr/>
        </p:nvSpPr>
        <p:spPr>
          <a:xfrm>
            <a:off x="5010085" y="4803577"/>
            <a:ext cx="729006" cy="307777"/>
          </a:xfrm>
          <a:prstGeom prst="rect">
            <a:avLst/>
          </a:prstGeom>
          <a:solidFill>
            <a:schemeClr val="bg1"/>
          </a:solidFill>
          <a:ln>
            <a:solidFill>
              <a:srgbClr val="080808"/>
            </a:solidFill>
          </a:ln>
        </p:spPr>
        <p:txBody>
          <a:bodyPr wrap="square" rtlCol="0">
            <a:spAutoFit/>
          </a:bodyPr>
          <a:lstStyle/>
          <a:p>
            <a:r>
              <a:rPr lang="en-US" sz="1400" dirty="0"/>
              <a:t>90mm</a:t>
            </a:r>
          </a:p>
        </p:txBody>
      </p:sp>
    </p:spTree>
    <p:extLst>
      <p:ext uri="{BB962C8B-B14F-4D97-AF65-F5344CB8AC3E}">
        <p14:creationId xmlns:p14="http://schemas.microsoft.com/office/powerpoint/2010/main" val="373400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BC8F738-A160-4218-ADB1-720CBB40DE81}"/>
              </a:ext>
            </a:extLst>
          </p:cNvPr>
          <p:cNvSpPr>
            <a:spLocks noGrp="1"/>
          </p:cNvSpPr>
          <p:nvPr>
            <p:ph idx="1"/>
          </p:nvPr>
        </p:nvSpPr>
        <p:spPr>
          <a:xfrm>
            <a:off x="2286000" y="1066800"/>
            <a:ext cx="7796212" cy="5638800"/>
          </a:xfrm>
        </p:spPr>
        <p:txBody>
          <a:bodyPr/>
          <a:lstStyle/>
          <a:p>
            <a:pPr marL="0" indent="0">
              <a:buNone/>
            </a:pPr>
            <a:r>
              <a:rPr lang="en-US" sz="2400" dirty="0"/>
              <a:t>There are main component of the Extruder area.</a:t>
            </a:r>
          </a:p>
          <a:p>
            <a:pPr>
              <a:lnSpc>
                <a:spcPct val="250000"/>
              </a:lnSpc>
              <a:buFont typeface="+mj-lt"/>
              <a:buAutoNum type="arabicPeriod"/>
            </a:pPr>
            <a:r>
              <a:rPr lang="en-US" sz="1800" dirty="0"/>
              <a:t>Extruder barrels and pins </a:t>
            </a:r>
          </a:p>
          <a:p>
            <a:pPr>
              <a:lnSpc>
                <a:spcPct val="250000"/>
              </a:lnSpc>
              <a:buFont typeface="+mj-lt"/>
              <a:buAutoNum type="arabicPeriod"/>
            </a:pPr>
            <a:r>
              <a:rPr lang="en-US" sz="1800" dirty="0"/>
              <a:t>Extruder screw </a:t>
            </a:r>
          </a:p>
          <a:p>
            <a:pPr>
              <a:lnSpc>
                <a:spcPct val="250000"/>
              </a:lnSpc>
              <a:buFont typeface="+mj-lt"/>
              <a:buAutoNum type="arabicPeriod"/>
            </a:pPr>
            <a:r>
              <a:rPr lang="en-US" sz="1800" dirty="0"/>
              <a:t>Feeding conveyors</a:t>
            </a:r>
          </a:p>
          <a:p>
            <a:pPr>
              <a:lnSpc>
                <a:spcPct val="250000"/>
              </a:lnSpc>
              <a:buFont typeface="+mj-lt"/>
              <a:buAutoNum type="arabicPeriod"/>
            </a:pPr>
            <a:r>
              <a:rPr lang="en-US" sz="1800" dirty="0"/>
              <a:t>Temperature control unit (TCU)</a:t>
            </a:r>
          </a:p>
          <a:p>
            <a:pPr marL="0" indent="0">
              <a:lnSpc>
                <a:spcPct val="250000"/>
              </a:lnSpc>
              <a:buNone/>
            </a:pPr>
            <a:endParaRPr lang="en-US" sz="1800" dirty="0"/>
          </a:p>
          <a:p>
            <a:pPr marL="0" indent="0">
              <a:buNone/>
            </a:pPr>
            <a:endParaRPr lang="en-US" sz="1800" dirty="0"/>
          </a:p>
        </p:txBody>
      </p:sp>
    </p:spTree>
    <p:extLst>
      <p:ext uri="{BB962C8B-B14F-4D97-AF65-F5344CB8AC3E}">
        <p14:creationId xmlns:p14="http://schemas.microsoft.com/office/powerpoint/2010/main" val="3302310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3BF4DB-720B-4E78-B387-5B0C91B727DD}"/>
              </a:ext>
            </a:extLst>
          </p:cNvPr>
          <p:cNvSpPr>
            <a:spLocks noGrp="1"/>
          </p:cNvSpPr>
          <p:nvPr>
            <p:ph type="title"/>
          </p:nvPr>
        </p:nvSpPr>
        <p:spPr>
          <a:xfrm>
            <a:off x="1524000" y="76200"/>
            <a:ext cx="7416800" cy="508000"/>
          </a:xfrm>
        </p:spPr>
        <p:txBody>
          <a:bodyPr/>
          <a:lstStyle/>
          <a:p>
            <a:r>
              <a:rPr lang="en-US" sz="3200" dirty="0"/>
              <a:t>1.1 Extruder Barrels and Pins</a:t>
            </a:r>
          </a:p>
        </p:txBody>
      </p:sp>
      <p:sp>
        <p:nvSpPr>
          <p:cNvPr id="3" name="Content Placeholder 2">
            <a:extLst>
              <a:ext uri="{FF2B5EF4-FFF2-40B4-BE49-F238E27FC236}">
                <a16:creationId xmlns="" xmlns:a16="http://schemas.microsoft.com/office/drawing/2014/main" id="{16DBAD0A-ACF6-4636-8DA1-97737E28861C}"/>
              </a:ext>
            </a:extLst>
          </p:cNvPr>
          <p:cNvSpPr>
            <a:spLocks noGrp="1"/>
          </p:cNvSpPr>
          <p:nvPr>
            <p:ph idx="1"/>
          </p:nvPr>
        </p:nvSpPr>
        <p:spPr>
          <a:xfrm>
            <a:off x="1600200" y="873125"/>
            <a:ext cx="7416800" cy="5111750"/>
          </a:xfrm>
        </p:spPr>
        <p:txBody>
          <a:bodyPr/>
          <a:lstStyle/>
          <a:p>
            <a:r>
              <a:rPr lang="en-US" sz="1800" dirty="0"/>
              <a:t>Each extruder machine has 2 barrels and some number of pins  </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Pins are using for mixing compound well, when compound mixing it generates heat around pin.</a:t>
            </a:r>
          </a:p>
          <a:p>
            <a:r>
              <a:rPr lang="en-US" sz="1800" dirty="0"/>
              <a:t>By configuration, these pins we can maintain temperature deployment.</a:t>
            </a:r>
          </a:p>
          <a:p>
            <a:pPr marL="457200" marR="0">
              <a:lnSpc>
                <a:spcPct val="150000"/>
              </a:lnSpc>
              <a:spcBef>
                <a:spcPts val="0"/>
              </a:spcBef>
              <a:spcAft>
                <a:spcPts val="0"/>
              </a:spcAft>
            </a:pPr>
            <a:r>
              <a:rPr lang="en-US" sz="1800" dirty="0"/>
              <a:t>Barrel L:D ratio is, </a:t>
            </a:r>
            <a:r>
              <a:rPr lang="en-MY" sz="1800" dirty="0">
                <a:effectLst/>
                <a:latin typeface="Times New Roman" panose="02020603050405020304" pitchFamily="18" charset="0"/>
                <a:ea typeface="DengXian" panose="02010600030101010101" pitchFamily="2" charset="-122"/>
                <a:cs typeface="Iskoola Pota" panose="020B0502040204020203" pitchFamily="34" charset="0"/>
              </a:rPr>
              <a:t>L:D ratio = </a:t>
            </a:r>
            <a:r>
              <a:rPr lang="en-MY" sz="1800" u="sng" dirty="0">
                <a:effectLst/>
                <a:latin typeface="Times New Roman" panose="02020603050405020304" pitchFamily="18" charset="0"/>
                <a:ea typeface="DengXian" panose="02010600030101010101" pitchFamily="2" charset="-122"/>
                <a:cs typeface="Iskoola Pota" panose="020B0502040204020203" pitchFamily="34" charset="0"/>
              </a:rPr>
              <a:t>Barrel length</a:t>
            </a:r>
            <a:endParaRPr lang="en-US" sz="1800" u="sng" dirty="0">
              <a:latin typeface="Calibri" panose="020F0502020204030204" pitchFamily="34" charset="0"/>
              <a:ea typeface="DengXian" panose="02010600030101010101" pitchFamily="2" charset="-122"/>
              <a:cs typeface="Iskoola Pota" panose="020B0502040204020203" pitchFamily="34" charset="0"/>
            </a:endParaRPr>
          </a:p>
          <a:p>
            <a:pPr marL="114300" marR="0" indent="0">
              <a:lnSpc>
                <a:spcPct val="150000"/>
              </a:lnSpc>
              <a:spcBef>
                <a:spcPts val="0"/>
              </a:spcBef>
              <a:spcAft>
                <a:spcPts val="0"/>
              </a:spcAft>
              <a:buNone/>
            </a:pPr>
            <a:r>
              <a:rPr lang="en-MY" sz="1800" dirty="0">
                <a:effectLst/>
                <a:latin typeface="Times New Roman" panose="02020603050405020304" pitchFamily="18" charset="0"/>
                <a:ea typeface="DengXian" panose="02010600030101010101" pitchFamily="2" charset="-122"/>
                <a:cs typeface="Iskoola Pota" panose="020B0502040204020203" pitchFamily="34" charset="0"/>
              </a:rPr>
              <a:t>                                                             diameter</a:t>
            </a:r>
            <a:endParaRPr lang="en-US" sz="1800" dirty="0">
              <a:effectLst/>
              <a:latin typeface="Calibri" panose="020F0502020204030204" pitchFamily="34" charset="0"/>
              <a:ea typeface="DengXian" panose="02010600030101010101" pitchFamily="2" charset="-122"/>
              <a:cs typeface="Iskoola Pota" panose="020B0502040204020203" pitchFamily="34" charset="0"/>
            </a:endParaRPr>
          </a:p>
          <a:p>
            <a:pPr marL="114300" marR="0" indent="0">
              <a:lnSpc>
                <a:spcPct val="150000"/>
              </a:lnSpc>
              <a:spcBef>
                <a:spcPts val="0"/>
              </a:spcBef>
              <a:spcAft>
                <a:spcPts val="800"/>
              </a:spcAft>
              <a:buNone/>
            </a:pPr>
            <a:r>
              <a:rPr lang="en-MY" sz="1800" dirty="0">
                <a:effectLst/>
                <a:latin typeface="Times New Roman" panose="02020603050405020304" pitchFamily="18" charset="0"/>
                <a:ea typeface="DengXian" panose="02010600030101010101" pitchFamily="2" charset="-122"/>
                <a:cs typeface="Iskoola Pota" panose="020B0502040204020203" pitchFamily="34" charset="0"/>
              </a:rPr>
              <a:t> </a:t>
            </a:r>
            <a:r>
              <a:rPr lang="en-US" sz="1800" dirty="0"/>
              <a:t>   </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p:txBody>
      </p:sp>
      <p:pic>
        <p:nvPicPr>
          <p:cNvPr id="4" name="Picture 3">
            <a:extLst>
              <a:ext uri="{FF2B5EF4-FFF2-40B4-BE49-F238E27FC236}">
                <a16:creationId xmlns="" xmlns:a16="http://schemas.microsoft.com/office/drawing/2014/main" id="{C6C5AF37-5F75-4D44-B435-6B880D3E4847}"/>
              </a:ext>
            </a:extLst>
          </p:cNvPr>
          <p:cNvPicPr>
            <a:picLocks noChangeAspect="1"/>
          </p:cNvPicPr>
          <p:nvPr/>
        </p:nvPicPr>
        <p:blipFill rotWithShape="1">
          <a:blip r:embed="rId2"/>
          <a:srcRect r="72" b="52267"/>
          <a:stretch/>
        </p:blipFill>
        <p:spPr>
          <a:xfrm>
            <a:off x="2514600" y="1572985"/>
            <a:ext cx="4800600" cy="2057400"/>
          </a:xfrm>
          <a:prstGeom prst="rect">
            <a:avLst/>
          </a:prstGeom>
        </p:spPr>
      </p:pic>
      <p:sp>
        <p:nvSpPr>
          <p:cNvPr id="5" name="TextBox 4">
            <a:extLst>
              <a:ext uri="{FF2B5EF4-FFF2-40B4-BE49-F238E27FC236}">
                <a16:creationId xmlns="" xmlns:a16="http://schemas.microsoft.com/office/drawing/2014/main" id="{51732FAF-CAA5-4965-A831-E687F7A7B2B0}"/>
              </a:ext>
            </a:extLst>
          </p:cNvPr>
          <p:cNvSpPr txBox="1"/>
          <p:nvPr/>
        </p:nvSpPr>
        <p:spPr>
          <a:xfrm>
            <a:off x="5257799" y="2977433"/>
            <a:ext cx="914400" cy="307777"/>
          </a:xfrm>
          <a:prstGeom prst="rect">
            <a:avLst/>
          </a:prstGeom>
          <a:solidFill>
            <a:schemeClr val="bg1"/>
          </a:solidFill>
        </p:spPr>
        <p:txBody>
          <a:bodyPr wrap="square" rtlCol="0">
            <a:spAutoFit/>
          </a:bodyPr>
          <a:lstStyle/>
          <a:p>
            <a:r>
              <a:rPr lang="en-US" sz="1400" dirty="0"/>
              <a:t>Barrel 2</a:t>
            </a:r>
          </a:p>
        </p:txBody>
      </p:sp>
      <p:sp>
        <p:nvSpPr>
          <p:cNvPr id="6" name="TextBox 5">
            <a:extLst>
              <a:ext uri="{FF2B5EF4-FFF2-40B4-BE49-F238E27FC236}">
                <a16:creationId xmlns="" xmlns:a16="http://schemas.microsoft.com/office/drawing/2014/main" id="{3670904F-6E45-4E0F-BF07-9F62F915ABF5}"/>
              </a:ext>
            </a:extLst>
          </p:cNvPr>
          <p:cNvSpPr txBox="1"/>
          <p:nvPr/>
        </p:nvSpPr>
        <p:spPr>
          <a:xfrm>
            <a:off x="3505200" y="2514600"/>
            <a:ext cx="914400" cy="307777"/>
          </a:xfrm>
          <a:prstGeom prst="rect">
            <a:avLst/>
          </a:prstGeom>
          <a:solidFill>
            <a:schemeClr val="bg1"/>
          </a:solidFill>
        </p:spPr>
        <p:txBody>
          <a:bodyPr wrap="square" rtlCol="0">
            <a:spAutoFit/>
          </a:bodyPr>
          <a:lstStyle/>
          <a:p>
            <a:r>
              <a:rPr lang="en-US" sz="1400" dirty="0"/>
              <a:t>Barrel 1</a:t>
            </a:r>
          </a:p>
        </p:txBody>
      </p:sp>
      <p:sp>
        <p:nvSpPr>
          <p:cNvPr id="7" name="TextBox 6">
            <a:extLst>
              <a:ext uri="{FF2B5EF4-FFF2-40B4-BE49-F238E27FC236}">
                <a16:creationId xmlns="" xmlns:a16="http://schemas.microsoft.com/office/drawing/2014/main" id="{66635761-6819-4E8B-910C-FD70CE56E775}"/>
              </a:ext>
            </a:extLst>
          </p:cNvPr>
          <p:cNvSpPr txBox="1"/>
          <p:nvPr/>
        </p:nvSpPr>
        <p:spPr>
          <a:xfrm>
            <a:off x="5322740" y="1571414"/>
            <a:ext cx="538899" cy="369332"/>
          </a:xfrm>
          <a:prstGeom prst="rect">
            <a:avLst/>
          </a:prstGeom>
          <a:solidFill>
            <a:schemeClr val="bg1"/>
          </a:solidFill>
        </p:spPr>
        <p:txBody>
          <a:bodyPr wrap="square" rtlCol="0">
            <a:spAutoFit/>
          </a:bodyPr>
          <a:lstStyle/>
          <a:p>
            <a:r>
              <a:rPr lang="en-US" sz="1400" dirty="0"/>
              <a:t>Pin</a:t>
            </a:r>
            <a:r>
              <a:rPr lang="en-US" dirty="0"/>
              <a:t> </a:t>
            </a:r>
          </a:p>
        </p:txBody>
      </p:sp>
      <p:cxnSp>
        <p:nvCxnSpPr>
          <p:cNvPr id="9" name="Straight Arrow Connector 8">
            <a:extLst>
              <a:ext uri="{FF2B5EF4-FFF2-40B4-BE49-F238E27FC236}">
                <a16:creationId xmlns="" xmlns:a16="http://schemas.microsoft.com/office/drawing/2014/main" id="{83909ACE-2D68-4221-8A54-01CB2E6C5548}"/>
              </a:ext>
            </a:extLst>
          </p:cNvPr>
          <p:cNvCxnSpPr/>
          <p:nvPr/>
        </p:nvCxnSpPr>
        <p:spPr bwMode="auto">
          <a:xfrm flipH="1">
            <a:off x="4800600" y="1828800"/>
            <a:ext cx="457199" cy="381000"/>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0" name="Straight Arrow Connector 9">
            <a:extLst>
              <a:ext uri="{FF2B5EF4-FFF2-40B4-BE49-F238E27FC236}">
                <a16:creationId xmlns="" xmlns:a16="http://schemas.microsoft.com/office/drawing/2014/main" id="{C6264875-71C5-4DEA-AAA8-C70EEF540EFB}"/>
              </a:ext>
            </a:extLst>
          </p:cNvPr>
          <p:cNvCxnSpPr>
            <a:cxnSpLocks/>
          </p:cNvCxnSpPr>
          <p:nvPr/>
        </p:nvCxnSpPr>
        <p:spPr bwMode="auto">
          <a:xfrm flipH="1">
            <a:off x="4539531" y="1756080"/>
            <a:ext cx="718268" cy="375166"/>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2" name="Straight Arrow Connector 11">
            <a:extLst>
              <a:ext uri="{FF2B5EF4-FFF2-40B4-BE49-F238E27FC236}">
                <a16:creationId xmlns="" xmlns:a16="http://schemas.microsoft.com/office/drawing/2014/main" id="{65773611-F02A-4865-80CA-D692161D8D00}"/>
              </a:ext>
            </a:extLst>
          </p:cNvPr>
          <p:cNvCxnSpPr>
            <a:cxnSpLocks/>
          </p:cNvCxnSpPr>
          <p:nvPr/>
        </p:nvCxnSpPr>
        <p:spPr bwMode="auto">
          <a:xfrm flipH="1">
            <a:off x="3962400" y="1677526"/>
            <a:ext cx="1270000" cy="216649"/>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cxnSp>
        <p:nvCxnSpPr>
          <p:cNvPr id="14" name="Straight Arrow Connector 13">
            <a:extLst>
              <a:ext uri="{FF2B5EF4-FFF2-40B4-BE49-F238E27FC236}">
                <a16:creationId xmlns="" xmlns:a16="http://schemas.microsoft.com/office/drawing/2014/main" id="{27791DF3-7158-40EE-BC06-BB86B50BBCE2}"/>
              </a:ext>
            </a:extLst>
          </p:cNvPr>
          <p:cNvCxnSpPr>
            <a:cxnSpLocks/>
          </p:cNvCxnSpPr>
          <p:nvPr/>
        </p:nvCxnSpPr>
        <p:spPr bwMode="auto">
          <a:xfrm>
            <a:off x="5442668" y="1941296"/>
            <a:ext cx="149521" cy="367133"/>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766581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D7E88DA-E9B8-48B5-97C9-1711B5836F16}"/>
              </a:ext>
            </a:extLst>
          </p:cNvPr>
          <p:cNvSpPr>
            <a:spLocks noGrp="1"/>
          </p:cNvSpPr>
          <p:nvPr>
            <p:ph idx="1"/>
          </p:nvPr>
        </p:nvSpPr>
        <p:spPr>
          <a:xfrm>
            <a:off x="3886200" y="609600"/>
            <a:ext cx="7416800" cy="5111750"/>
          </a:xfrm>
        </p:spPr>
        <p:txBody>
          <a:bodyPr/>
          <a:lstStyle/>
          <a:p>
            <a:pPr>
              <a:lnSpc>
                <a:spcPct val="150000"/>
              </a:lnSpc>
            </a:pPr>
            <a:r>
              <a:rPr lang="en-US" sz="1800" dirty="0"/>
              <a:t>200mm extruder,</a:t>
            </a:r>
          </a:p>
          <a:p>
            <a:pPr lvl="1">
              <a:lnSpc>
                <a:spcPct val="150000"/>
              </a:lnSpc>
              <a:buFont typeface="Wingdings" panose="05000000000000000000" pitchFamily="2" charset="2"/>
              <a:buChar char="Ø"/>
            </a:pPr>
            <a:r>
              <a:rPr lang="en-US" sz="1400" b="0" dirty="0"/>
              <a:t>Barrel 1 has 48 pins</a:t>
            </a:r>
          </a:p>
          <a:p>
            <a:pPr lvl="1">
              <a:lnSpc>
                <a:spcPct val="150000"/>
              </a:lnSpc>
              <a:buFont typeface="Wingdings" panose="05000000000000000000" pitchFamily="2" charset="2"/>
              <a:buChar char="Ø"/>
            </a:pPr>
            <a:r>
              <a:rPr lang="en-US" sz="1400" b="0" dirty="0"/>
              <a:t>Barrel 2 has 16 pins</a:t>
            </a:r>
          </a:p>
          <a:p>
            <a:pPr lvl="1">
              <a:lnSpc>
                <a:spcPct val="150000"/>
              </a:lnSpc>
              <a:buFont typeface="Wingdings" panose="05000000000000000000" pitchFamily="2" charset="2"/>
              <a:buChar char="Ø"/>
            </a:pPr>
            <a:r>
              <a:rPr lang="en-US" sz="1400" b="0" dirty="0"/>
              <a:t>L:D ratio is 16:1</a:t>
            </a:r>
          </a:p>
          <a:p>
            <a:pPr>
              <a:lnSpc>
                <a:spcPct val="150000"/>
              </a:lnSpc>
            </a:pPr>
            <a:endParaRPr lang="en-US" sz="1800" b="0" dirty="0"/>
          </a:p>
          <a:p>
            <a:pPr>
              <a:lnSpc>
                <a:spcPct val="150000"/>
              </a:lnSpc>
            </a:pPr>
            <a:r>
              <a:rPr lang="en-US" sz="1800" dirty="0"/>
              <a:t>120mm extruder,</a:t>
            </a:r>
          </a:p>
          <a:p>
            <a:pPr lvl="1">
              <a:lnSpc>
                <a:spcPct val="150000"/>
              </a:lnSpc>
              <a:buFont typeface="Wingdings" panose="05000000000000000000" pitchFamily="2" charset="2"/>
              <a:buChar char="Ø"/>
            </a:pPr>
            <a:r>
              <a:rPr lang="en-US" sz="1400" b="0" dirty="0"/>
              <a:t>Barrel 1 has 30 pins</a:t>
            </a:r>
          </a:p>
          <a:p>
            <a:pPr lvl="1">
              <a:lnSpc>
                <a:spcPct val="150000"/>
              </a:lnSpc>
              <a:buFont typeface="Wingdings" panose="05000000000000000000" pitchFamily="2" charset="2"/>
              <a:buChar char="Ø"/>
            </a:pPr>
            <a:r>
              <a:rPr lang="en-US" sz="1400" b="0" dirty="0"/>
              <a:t>Barrel 2 has 15 pins</a:t>
            </a:r>
          </a:p>
          <a:p>
            <a:pPr lvl="1">
              <a:lnSpc>
                <a:spcPct val="150000"/>
              </a:lnSpc>
              <a:buFont typeface="Wingdings" panose="05000000000000000000" pitchFamily="2" charset="2"/>
              <a:buChar char="Ø"/>
            </a:pPr>
            <a:r>
              <a:rPr lang="en-US" sz="1400" b="0" dirty="0"/>
              <a:t>L:D ratio is 16:1</a:t>
            </a:r>
          </a:p>
          <a:p>
            <a:pPr>
              <a:buFont typeface="Wingdings" panose="05000000000000000000" pitchFamily="2" charset="2"/>
              <a:buChar char="Ø"/>
            </a:pPr>
            <a:endParaRPr lang="en-US" sz="1800" b="0" dirty="0"/>
          </a:p>
          <a:p>
            <a:pPr>
              <a:lnSpc>
                <a:spcPct val="150000"/>
              </a:lnSpc>
            </a:pPr>
            <a:r>
              <a:rPr lang="en-US" sz="1800" dirty="0"/>
              <a:t>90mm extruder,</a:t>
            </a:r>
          </a:p>
          <a:p>
            <a:pPr lvl="1">
              <a:lnSpc>
                <a:spcPct val="150000"/>
              </a:lnSpc>
              <a:buFont typeface="Wingdings" panose="05000000000000000000" pitchFamily="2" charset="2"/>
              <a:buChar char="Ø"/>
            </a:pPr>
            <a:r>
              <a:rPr lang="en-US" sz="1400" b="0" dirty="0"/>
              <a:t>Barrel 1 has 36 pins</a:t>
            </a:r>
          </a:p>
          <a:p>
            <a:pPr lvl="1">
              <a:lnSpc>
                <a:spcPct val="150000"/>
              </a:lnSpc>
              <a:buFont typeface="Wingdings" panose="05000000000000000000" pitchFamily="2" charset="2"/>
              <a:buChar char="Ø"/>
            </a:pPr>
            <a:r>
              <a:rPr lang="en-US" sz="1400" b="0" dirty="0"/>
              <a:t>Barrel 2 has no pins</a:t>
            </a:r>
          </a:p>
          <a:p>
            <a:pPr lvl="1">
              <a:lnSpc>
                <a:spcPct val="150000"/>
              </a:lnSpc>
              <a:buFont typeface="Wingdings" panose="05000000000000000000" pitchFamily="2" charset="2"/>
              <a:buChar char="Ø"/>
            </a:pPr>
            <a:r>
              <a:rPr lang="en-US" sz="1400" b="0" dirty="0"/>
              <a:t>L:D ratio is 16:1</a:t>
            </a:r>
          </a:p>
          <a:p>
            <a:pPr marL="457200" lvl="1" indent="0">
              <a:buNone/>
            </a:pPr>
            <a:endParaRPr lang="en-US" sz="1400" b="0" dirty="0"/>
          </a:p>
        </p:txBody>
      </p:sp>
    </p:spTree>
    <p:extLst>
      <p:ext uri="{BB962C8B-B14F-4D97-AF65-F5344CB8AC3E}">
        <p14:creationId xmlns:p14="http://schemas.microsoft.com/office/powerpoint/2010/main" val="1942703460"/>
      </p:ext>
    </p:extLst>
  </p:cSld>
  <p:clrMapOvr>
    <a:masterClrMapping/>
  </p:clrMapOvr>
</p:sld>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3746</TotalTime>
  <Words>2054</Words>
  <Application>Microsoft Office PowerPoint</Application>
  <PresentationFormat>On-screen Show (4:3)</PresentationFormat>
  <Paragraphs>327</Paragraphs>
  <Slides>34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Arial</vt:lpstr>
      <vt:lpstr>Calibri</vt:lpstr>
      <vt:lpstr>DengXian</vt:lpstr>
      <vt:lpstr>Iskoola Pota</vt:lpstr>
      <vt:lpstr>Times New Roman</vt:lpstr>
      <vt:lpstr>Wingdings</vt:lpstr>
      <vt:lpstr>template</vt:lpstr>
      <vt:lpstr>Extruder Division </vt:lpstr>
      <vt:lpstr>INTRODUCTION </vt:lpstr>
      <vt:lpstr>Triplex Extruder</vt:lpstr>
      <vt:lpstr>Triplex main areas</vt:lpstr>
      <vt:lpstr>PowerPoint Presentation</vt:lpstr>
      <vt:lpstr>1.Extruder Area</vt:lpstr>
      <vt:lpstr>PowerPoint Presentation</vt:lpstr>
      <vt:lpstr>1.1 Extruder Barrels and Pins</vt:lpstr>
      <vt:lpstr>PowerPoint Presentation</vt:lpstr>
      <vt:lpstr>1.2 Extruder Screw</vt:lpstr>
      <vt:lpstr>PowerPoint Presentation</vt:lpstr>
      <vt:lpstr>1.3 Feeding conveyors </vt:lpstr>
      <vt:lpstr>PowerPoint Presentation</vt:lpstr>
      <vt:lpstr>1.4 TCU(Temperature control unit)</vt:lpstr>
      <vt:lpstr>PowerPoint Presentation</vt:lpstr>
      <vt:lpstr>PowerPoint Presentation</vt:lpstr>
      <vt:lpstr>2. Head Area</vt:lpstr>
      <vt:lpstr>PowerPoint Presentation</vt:lpstr>
      <vt:lpstr>PowerPoint Presentation</vt:lpstr>
      <vt:lpstr>Head nozzle components</vt:lpstr>
      <vt:lpstr>3.Take away conveyor </vt:lpstr>
      <vt:lpstr>PowerPoint Presentation</vt:lpstr>
      <vt:lpstr>PowerPoint Presentation</vt:lpstr>
      <vt:lpstr>4.Linear Scale</vt:lpstr>
      <vt:lpstr>5.Cushion calendar area</vt:lpstr>
      <vt:lpstr>PowerPoint Presentation</vt:lpstr>
      <vt:lpstr>6. Incline conveyor</vt:lpstr>
      <vt:lpstr>PowerPoint Presentation</vt:lpstr>
      <vt:lpstr>7. Cooling line</vt:lpstr>
      <vt:lpstr>PowerPoint Presentation</vt:lpstr>
      <vt:lpstr>Chilled water system </vt:lpstr>
      <vt:lpstr>7. Declined Conveyor</vt:lpstr>
      <vt:lpstr>8. Skiver cutter area</vt:lpstr>
      <vt:lpstr>PowerPoint Presentation</vt:lpstr>
    </vt:vector>
  </TitlesOfParts>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Extruder Division </dc:title>
  <dc:creator>SS Lankageeganage</dc:creator>
  <cp:lastModifiedBy>Microsoft account</cp:lastModifiedBy>
  <cp:revision>15</cp:revision>
  <dcterms:created xsi:type="dcterms:W3CDTF">2021-11-21T09:37:03Z</dcterms:created>
  <dcterms:modified xsi:type="dcterms:W3CDTF">2022-02-03T12:50:02Z</dcterms:modified>
</cp:coreProperties>
</file>